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0"/>
  </p:notesMasterIdLst>
  <p:sldIdLst>
    <p:sldId id="257" r:id="rId2"/>
    <p:sldId id="487" r:id="rId3"/>
    <p:sldId id="488" r:id="rId4"/>
    <p:sldId id="464" r:id="rId5"/>
    <p:sldId id="458" r:id="rId6"/>
    <p:sldId id="459" r:id="rId7"/>
    <p:sldId id="455" r:id="rId8"/>
    <p:sldId id="453" r:id="rId9"/>
    <p:sldId id="462" r:id="rId10"/>
    <p:sldId id="456" r:id="rId11"/>
    <p:sldId id="490" r:id="rId12"/>
    <p:sldId id="385" r:id="rId13"/>
    <p:sldId id="388" r:id="rId14"/>
    <p:sldId id="389" r:id="rId15"/>
    <p:sldId id="276" r:id="rId16"/>
    <p:sldId id="396" r:id="rId17"/>
    <p:sldId id="406" r:id="rId18"/>
    <p:sldId id="407" r:id="rId19"/>
    <p:sldId id="471" r:id="rId20"/>
    <p:sldId id="472" r:id="rId21"/>
    <p:sldId id="473" r:id="rId22"/>
    <p:sldId id="405" r:id="rId23"/>
    <p:sldId id="502" r:id="rId24"/>
    <p:sldId id="503" r:id="rId25"/>
    <p:sldId id="504" r:id="rId26"/>
    <p:sldId id="398" r:id="rId27"/>
    <p:sldId id="416" r:id="rId28"/>
    <p:sldId id="419" r:id="rId29"/>
    <p:sldId id="505" r:id="rId30"/>
    <p:sldId id="491" r:id="rId31"/>
    <p:sldId id="429" r:id="rId32"/>
    <p:sldId id="430" r:id="rId33"/>
    <p:sldId id="475" r:id="rId34"/>
    <p:sldId id="432" r:id="rId35"/>
    <p:sldId id="431" r:id="rId36"/>
    <p:sldId id="433" r:id="rId37"/>
    <p:sldId id="436" r:id="rId38"/>
    <p:sldId id="497" r:id="rId39"/>
    <p:sldId id="440" r:id="rId40"/>
    <p:sldId id="437" r:id="rId41"/>
    <p:sldId id="438" r:id="rId42"/>
    <p:sldId id="439" r:id="rId43"/>
    <p:sldId id="480" r:id="rId44"/>
    <p:sldId id="481" r:id="rId45"/>
    <p:sldId id="482" r:id="rId46"/>
    <p:sldId id="483" r:id="rId47"/>
    <p:sldId id="506" r:id="rId48"/>
    <p:sldId id="484" r:id="rId49"/>
    <p:sldId id="485" r:id="rId50"/>
    <p:sldId id="486" r:id="rId51"/>
    <p:sldId id="499" r:id="rId52"/>
    <p:sldId id="500" r:id="rId53"/>
    <p:sldId id="443" r:id="rId54"/>
    <p:sldId id="495" r:id="rId55"/>
    <p:sldId id="442" r:id="rId56"/>
    <p:sldId id="494" r:id="rId57"/>
    <p:sldId id="460" r:id="rId58"/>
    <p:sldId id="498" r:id="rId59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36" autoAdjust="0"/>
    <p:restoredTop sz="94660"/>
  </p:normalViewPr>
  <p:slideViewPr>
    <p:cSldViewPr>
      <p:cViewPr varScale="1">
        <p:scale>
          <a:sx n="109" d="100"/>
          <a:sy n="109" d="100"/>
        </p:scale>
        <p:origin x="144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27.02.2018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B0D-6115-4D7C-8040-9C8E2349BB6E}" type="datetime1">
              <a:rPr lang="uk-UA" smtClean="0"/>
              <a:pPr/>
              <a:t>27.02.2018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67BA-0A39-4DE2-BFC3-D5290044365E}" type="datetime1">
              <a:rPr lang="uk-UA" smtClean="0"/>
              <a:pPr/>
              <a:t>27.02.2018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A67F-6C29-47DC-AF8A-FDB3C787DF70}" type="datetime1">
              <a:rPr lang="uk-UA" smtClean="0"/>
              <a:pPr/>
              <a:t>27.02.2018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D9C5-7FF1-434F-B56E-9BAD559744E9}" type="datetime1">
              <a:rPr lang="uk-UA" smtClean="0"/>
              <a:pPr/>
              <a:t>27.02.2018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FC9-DE63-476B-A1A9-BE934D9049F8}" type="datetime1">
              <a:rPr lang="uk-UA" smtClean="0"/>
              <a:pPr/>
              <a:t>27.02.2018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460F-86E2-4DF6-9D0F-12F5005CF375}" type="datetime1">
              <a:rPr lang="uk-UA" smtClean="0"/>
              <a:pPr/>
              <a:t>27.02.2018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715E-DDCD-4267-B0A5-2918B6F6768A}" type="datetime1">
              <a:rPr lang="uk-UA" smtClean="0"/>
              <a:pPr/>
              <a:t>27.02.2018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842C-EB2D-4EBB-A272-2F6A49D9794D}" type="datetime1">
              <a:rPr lang="uk-UA" smtClean="0"/>
              <a:pPr/>
              <a:t>27.02.2018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F091-B700-4B52-99AC-85D0FD94D904}" type="datetime1">
              <a:rPr lang="uk-UA" smtClean="0"/>
              <a:pPr/>
              <a:t>27.02.2018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FABA-3811-4634-B803-2EAC4CD0063B}" type="datetime1">
              <a:rPr lang="uk-UA" smtClean="0"/>
              <a:pPr/>
              <a:t>27.02.2018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25E-F88E-463A-A119-D1E55A881002}" type="datetime1">
              <a:rPr lang="uk-UA" smtClean="0"/>
              <a:pPr/>
              <a:t>27.02.2018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8ED03-0080-49A2-B709-7DA4ACB3A1C3}" type="datetime1">
              <a:rPr lang="uk-UA" smtClean="0"/>
              <a:pPr/>
              <a:t>27.02.2018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%D0%90%D0%BD%D0%B3%D0%BB%D0%B8%D0%B9%D1%81%D0%BA%D0%B8%D0%B9_%D1%8F%D0%B7%D1%8B%D0%BA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courses.dp.ua/files/js/01/ex02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kangax.github.io/compat-table/es6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google.com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jsbin.com/" TargetMode="External"/><Relationship Id="rId7" Type="http://schemas.openxmlformats.org/officeDocument/2006/relationships/hyperlink" Target="https://codeshare.io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jsfiddle.net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Relationship Id="rId9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learn.javascript.ru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://www.w3schools.com/js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9512" y="794320"/>
            <a:ext cx="878497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«</a:t>
            </a:r>
            <a:r>
              <a:rPr lang="en-US" sz="4800" b="1" dirty="0">
                <a:solidFill>
                  <a:schemeClr val="bg1"/>
                </a:solidFill>
              </a:rPr>
              <a:t>JavaScript </a:t>
            </a:r>
            <a:r>
              <a:rPr lang="ru-RU" sz="4800" b="1" dirty="0">
                <a:solidFill>
                  <a:schemeClr val="bg1"/>
                </a:solidFill>
              </a:rPr>
              <a:t>в </a:t>
            </a:r>
            <a:r>
              <a:rPr lang="ru-RU" sz="4800" b="1" dirty="0" err="1">
                <a:solidFill>
                  <a:schemeClr val="bg1"/>
                </a:solidFill>
              </a:rPr>
              <a:t>веб-разработке</a:t>
            </a:r>
            <a:r>
              <a:rPr lang="ru-RU" sz="4800" b="1" dirty="0">
                <a:solidFill>
                  <a:schemeClr val="bg1"/>
                </a:solidFill>
              </a:rPr>
              <a:t>»</a:t>
            </a:r>
            <a:endParaRPr lang="uk-UA" sz="4800" b="1" dirty="0">
              <a:solidFill>
                <a:schemeClr val="bg1"/>
              </a:solidFill>
            </a:endParaRPr>
          </a:p>
        </p:txBody>
      </p:sp>
      <p:sp>
        <p:nvSpPr>
          <p:cNvPr id="5" name="TextBox 8"/>
          <p:cNvSpPr txBox="1"/>
          <p:nvPr/>
        </p:nvSpPr>
        <p:spPr>
          <a:xfrm>
            <a:off x="3164517" y="5589240"/>
            <a:ext cx="313874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</a:rPr>
              <a:t>www.courses.dp.ua</a:t>
            </a:r>
            <a:endParaRPr lang="uk-UA" sz="28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dirty="0"/>
              <a:t>Зачем нужен </a:t>
            </a:r>
            <a:r>
              <a:rPr lang="en-US" sz="8000" smtClean="0"/>
              <a:t>JavaScript?</a:t>
            </a:r>
            <a:endParaRPr lang="uk-UA" sz="8000" dirty="0"/>
          </a:p>
        </p:txBody>
      </p:sp>
    </p:spTree>
    <p:extLst>
      <p:ext uri="{BB962C8B-B14F-4D97-AF65-F5344CB8AC3E}">
        <p14:creationId xmlns:p14="http://schemas.microsoft.com/office/powerpoint/2010/main" val="890315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 noGrp="1"/>
          </p:cNvSpPr>
          <p:nvPr>
            <p:ph type="title"/>
          </p:nvPr>
        </p:nvSpPr>
        <p:spPr>
          <a:xfrm>
            <a:off x="611560" y="5578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defRPr/>
            </a:pPr>
            <a:r>
              <a:rPr lang="en-US" b="1" dirty="0"/>
              <a:t>HTML + CSS + JavaScript</a:t>
            </a:r>
            <a:endParaRPr kumimoji="0" lang="uk-UA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http://itndaily.ru/wp-content/uploads/2015/05/j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6852" y="1708375"/>
            <a:ext cx="5715000" cy="335280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02024" y="5373216"/>
            <a:ext cx="59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i="1" dirty="0"/>
              <a:t>Т</a:t>
            </a:r>
            <a:r>
              <a:rPr lang="ru-RU" sz="2400" i="1" dirty="0" smtClean="0"/>
              <a:t>ройка </a:t>
            </a:r>
            <a:r>
              <a:rPr lang="ru-RU" sz="2400" i="1" dirty="0"/>
              <a:t>технологий </a:t>
            </a:r>
            <a:r>
              <a:rPr lang="ru-RU" sz="2400" b="1" i="1" dirty="0" err="1" smtClean="0"/>
              <a:t>frontend</a:t>
            </a:r>
            <a:r>
              <a:rPr lang="ru-RU" sz="2400" i="1" dirty="0"/>
              <a:t>. </a:t>
            </a:r>
            <a:endParaRPr lang="ru-RU" sz="2400" i="1" dirty="0" smtClean="0"/>
          </a:p>
          <a:p>
            <a:pPr algn="ctr"/>
            <a:r>
              <a:rPr lang="ru-RU" sz="2400" i="1" dirty="0" smtClean="0"/>
              <a:t>Технологии </a:t>
            </a:r>
            <a:r>
              <a:rPr lang="ru-RU" sz="2400" i="1" dirty="0"/>
              <a:t>которые работают в браузере пользователя.</a:t>
            </a:r>
          </a:p>
        </p:txBody>
      </p:sp>
    </p:spTree>
    <p:extLst>
      <p:ext uri="{BB962C8B-B14F-4D97-AF65-F5344CB8AC3E}">
        <p14:creationId xmlns:p14="http://schemas.microsoft.com/office/powerpoint/2010/main" val="2111472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4" y="1700808"/>
            <a:ext cx="8280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b="1" i="1" dirty="0"/>
              <a:t>HTML</a:t>
            </a:r>
            <a:r>
              <a:rPr lang="ru-RU" sz="2800" i="1" dirty="0"/>
              <a:t> (</a:t>
            </a:r>
            <a:r>
              <a:rPr lang="ru-RU" sz="2800" i="1" dirty="0" err="1"/>
              <a:t>HyperText</a:t>
            </a:r>
            <a:r>
              <a:rPr lang="ru-RU" sz="2800" i="1" dirty="0"/>
              <a:t> </a:t>
            </a:r>
            <a:r>
              <a:rPr lang="ru-RU" sz="2800" i="1" dirty="0" err="1"/>
              <a:t>Markup</a:t>
            </a:r>
            <a:r>
              <a:rPr lang="ru-RU" sz="2800" i="1" dirty="0"/>
              <a:t> </a:t>
            </a:r>
            <a:r>
              <a:rPr lang="ru-RU" sz="2800" i="1" dirty="0" err="1"/>
              <a:t>Language</a:t>
            </a:r>
            <a:r>
              <a:rPr lang="ru-RU" sz="2800" i="1" dirty="0"/>
              <a:t>) – язык разметки текста, по сути </a:t>
            </a:r>
            <a:r>
              <a:rPr lang="ru-RU" sz="2800" b="1" i="1" dirty="0"/>
              <a:t>структурирует</a:t>
            </a:r>
            <a:r>
              <a:rPr lang="ru-RU" sz="2800" i="1" dirty="0"/>
              <a:t> (определяет структуру текста) и выполняет роль </a:t>
            </a:r>
            <a:r>
              <a:rPr lang="ru-RU" sz="2800" b="1" i="1" dirty="0"/>
              <a:t>контейнера</a:t>
            </a:r>
            <a:r>
              <a:rPr lang="ru-RU" sz="2800" i="1" dirty="0"/>
              <a:t> </a:t>
            </a:r>
            <a:r>
              <a:rPr lang="ru-RU" sz="2800" b="1" i="1" dirty="0"/>
              <a:t>для текста </a:t>
            </a:r>
            <a:r>
              <a:rPr lang="ru-RU" sz="2800" i="1" dirty="0"/>
              <a:t>(данных, информации).</a:t>
            </a:r>
            <a:endParaRPr lang="en-US" sz="2800" i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70275" y="404664"/>
            <a:ext cx="1675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HTML</a:t>
            </a:r>
            <a:endParaRPr lang="ru-RU" sz="4800" b="1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503548" y="4132237"/>
            <a:ext cx="82089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i="1" dirty="0"/>
              <a:t>Язык </a:t>
            </a:r>
            <a:r>
              <a:rPr lang="ru-RU" sz="2800" b="1" i="1" dirty="0"/>
              <a:t>HTML</a:t>
            </a:r>
            <a:r>
              <a:rPr lang="ru-RU" sz="2800" i="1" dirty="0"/>
              <a:t> </a:t>
            </a:r>
            <a:r>
              <a:rPr lang="en-US" sz="2800" b="1" i="1" dirty="0"/>
              <a:t> </a:t>
            </a:r>
            <a:r>
              <a:rPr lang="en-US" sz="2800" i="1" dirty="0"/>
              <a:t>- </a:t>
            </a:r>
            <a:r>
              <a:rPr lang="ru-RU" sz="2800" i="1" dirty="0"/>
              <a:t>инструкция для </a:t>
            </a:r>
            <a:r>
              <a:rPr lang="en-US" sz="2800" i="1" dirty="0"/>
              <a:t> </a:t>
            </a:r>
            <a:r>
              <a:rPr lang="ru-RU" sz="2800" i="1" dirty="0"/>
              <a:t>браузера, указывающая как отобразить текст в удобной для человека форме.</a:t>
            </a:r>
            <a:endParaRPr lang="uk-UA" sz="2800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7574" y="1866890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Данные</a:t>
            </a:r>
            <a:r>
              <a:rPr lang="ru-RU" sz="3600" dirty="0"/>
              <a:t> + </a:t>
            </a:r>
            <a:r>
              <a:rPr lang="ru-RU" sz="3600" b="1" dirty="0">
                <a:solidFill>
                  <a:srgbClr val="C00000"/>
                </a:solidFill>
              </a:rPr>
              <a:t>Метаданные</a:t>
            </a:r>
            <a:endParaRPr lang="uk-UA" sz="3600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7574" y="4294837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</a:rPr>
              <a:t>&lt;title&gt; </a:t>
            </a:r>
            <a:r>
              <a:rPr lang="en-US" sz="3600" b="1" dirty="0"/>
              <a:t>Page title </a:t>
            </a:r>
            <a:r>
              <a:rPr lang="en-US" sz="3600" b="1" dirty="0">
                <a:solidFill>
                  <a:srgbClr val="C00000"/>
                </a:solidFill>
              </a:rPr>
              <a:t>&lt;/title&gt;</a:t>
            </a:r>
            <a:endParaRPr lang="uk-UA" sz="3600" b="1" dirty="0">
              <a:solidFill>
                <a:srgbClr val="C00000"/>
              </a:solidFill>
            </a:endParaRPr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7574" y="3080863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Текст + </a:t>
            </a:r>
            <a:r>
              <a:rPr lang="ru-RU" sz="3600" b="1" dirty="0">
                <a:solidFill>
                  <a:srgbClr val="C00000"/>
                </a:solidFill>
              </a:rPr>
              <a:t>Как текст отобразить</a:t>
            </a:r>
            <a:endParaRPr lang="uk-UA" sz="3600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88277" y="404664"/>
            <a:ext cx="1675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/>
              <a:t>HTML</a:t>
            </a:r>
            <a:endParaRPr lang="ru-RU" sz="48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35696" y="332656"/>
            <a:ext cx="5406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/>
              <a:t>Синтаксис языка </a:t>
            </a:r>
            <a:r>
              <a:rPr lang="en-US" sz="4000" b="1" dirty="0"/>
              <a:t>HTML</a:t>
            </a:r>
            <a:endParaRPr lang="ru-RU" sz="4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979712" y="35010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579925" y="1929026"/>
            <a:ext cx="7567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rgbClr val="0070C0"/>
                </a:solidFill>
              </a:rPr>
              <a:t>&lt;tag </a:t>
            </a:r>
            <a:r>
              <a:rPr lang="sv-SE" sz="4000" b="1" dirty="0">
                <a:solidFill>
                  <a:srgbClr val="00B050"/>
                </a:solidFill>
              </a:rPr>
              <a:t>attr="value”</a:t>
            </a:r>
            <a:r>
              <a:rPr lang="sv-SE" sz="4000" b="1" dirty="0">
                <a:solidFill>
                  <a:srgbClr val="0070C0"/>
                </a:solidFill>
              </a:rPr>
              <a:t>&gt;</a:t>
            </a:r>
            <a:r>
              <a:rPr lang="sv-SE" sz="4000" b="1" dirty="0">
                <a:solidFill>
                  <a:schemeClr val="accent6">
                    <a:lumMod val="75000"/>
                  </a:schemeClr>
                </a:solidFill>
              </a:rPr>
              <a:t>Text data</a:t>
            </a:r>
            <a:r>
              <a:rPr lang="sv-SE" sz="4000" b="1" dirty="0">
                <a:solidFill>
                  <a:srgbClr val="0070C0"/>
                </a:solidFill>
              </a:rPr>
              <a:t>&lt;/tag&gt;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9925" y="3068960"/>
            <a:ext cx="7880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/>
            <a:r>
              <a:rPr lang="ru-RU" sz="3200" b="1" dirty="0">
                <a:solidFill>
                  <a:srgbClr val="0070C0"/>
                </a:solidFill>
              </a:rPr>
              <a:t>Теги</a:t>
            </a:r>
            <a:r>
              <a:rPr lang="ru-RU" sz="3200" dirty="0"/>
              <a:t> как контейнер для блока текста </a:t>
            </a:r>
          </a:p>
          <a:p>
            <a:pPr marL="342900" indent="-342900" algn="just"/>
            <a:r>
              <a:rPr lang="ru-RU" sz="3200" dirty="0"/>
              <a:t>	+ </a:t>
            </a:r>
            <a:r>
              <a:rPr lang="ru-RU" sz="3200" b="1" dirty="0">
                <a:solidFill>
                  <a:srgbClr val="00B050"/>
                </a:solidFill>
              </a:rPr>
              <a:t>атрибуты </a:t>
            </a:r>
            <a:r>
              <a:rPr lang="ru-RU" sz="3200" dirty="0"/>
              <a:t>(</a:t>
            </a:r>
            <a:r>
              <a:rPr lang="ru-RU" sz="3200" i="1" dirty="0"/>
              <a:t>свойства</a:t>
            </a:r>
            <a:r>
              <a:rPr lang="ru-RU" sz="3200" dirty="0"/>
              <a:t>, уточняют задачи тега, теги могут быть без атрибутов);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79925" y="5013176"/>
            <a:ext cx="7776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Текстовые</a:t>
            </a:r>
            <a:r>
              <a:rPr lang="ru-RU" sz="3200" dirty="0"/>
              <a:t> данные (содержимое, </a:t>
            </a:r>
            <a:r>
              <a:rPr lang="ru-RU" sz="3200" dirty="0" err="1"/>
              <a:t>контент</a:t>
            </a:r>
            <a:r>
              <a:rPr lang="ru-RU" sz="3200" dirty="0"/>
              <a:t>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1239143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/>
              <a:t>состоит из: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620687"/>
            <a:ext cx="6624736" cy="5039273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483768" y="44624"/>
            <a:ext cx="4413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/>
              <a:t>Цели и задачи языка </a:t>
            </a:r>
            <a:r>
              <a:rPr lang="en-US" sz="2800" b="1" dirty="0"/>
              <a:t>HTML</a:t>
            </a:r>
            <a:endParaRPr lang="ru-RU" sz="28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b="11116"/>
          <a:stretch>
            <a:fillRect/>
          </a:stretch>
        </p:blipFill>
        <p:spPr bwMode="auto">
          <a:xfrm>
            <a:off x="2903599" y="1458317"/>
            <a:ext cx="5929089" cy="4323365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576784" y="5838363"/>
            <a:ext cx="5803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i="1" dirty="0"/>
              <a:t>Без </a:t>
            </a:r>
            <a:r>
              <a:rPr lang="en-US" sz="2400" i="1" dirty="0"/>
              <a:t>HTML</a:t>
            </a:r>
            <a:r>
              <a:rPr lang="ru-RU" sz="2400" i="1" dirty="0"/>
              <a:t>, </a:t>
            </a:r>
            <a:r>
              <a:rPr lang="ru-RU" sz="2400" i="1" dirty="0" err="1"/>
              <a:t>веб-страница</a:t>
            </a:r>
            <a:r>
              <a:rPr lang="ru-RU" sz="2400" i="1" dirty="0"/>
              <a:t> всего лишь длинная текстовая строка.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7784" y="97468"/>
            <a:ext cx="4413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Цели и задачи языка </a:t>
            </a:r>
            <a:r>
              <a:rPr lang="en-US" sz="2800" b="1" dirty="0"/>
              <a:t>HTML</a:t>
            </a:r>
            <a:endParaRPr lang="ru-RU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259632" y="5325015"/>
            <a:ext cx="6696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HTML </a:t>
            </a:r>
            <a:r>
              <a:rPr lang="ru-RU" sz="2400" i="1" dirty="0" smtClean="0"/>
              <a:t>предназначен для задания </a:t>
            </a:r>
            <a:r>
              <a:rPr lang="ru-RU" sz="2400" i="1" dirty="0"/>
              <a:t>структуры документа, </a:t>
            </a:r>
            <a:r>
              <a:rPr lang="ru-RU" sz="2400" i="1" dirty="0" smtClean="0"/>
              <a:t>и выполняет </a:t>
            </a:r>
            <a:r>
              <a:rPr lang="ru-RU" sz="2400" i="1" dirty="0"/>
              <a:t>роль «контейнера» для текста.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 l="-8" r="45677" b="51792"/>
          <a:stretch/>
        </p:blipFill>
        <p:spPr bwMode="auto">
          <a:xfrm>
            <a:off x="467544" y="784482"/>
            <a:ext cx="5013890" cy="3384376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1196752"/>
            <a:ext cx="5234610" cy="3979604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6557" y="1916832"/>
            <a:ext cx="8049899" cy="2696716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862872" y="560874"/>
            <a:ext cx="3751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HTML-</a:t>
            </a:r>
            <a:r>
              <a:rPr lang="ru-RU" sz="4000" b="1" dirty="0"/>
              <a:t>документ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59632" y="5445224"/>
            <a:ext cx="6872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/>
              <a:t>Древовидная структура </a:t>
            </a:r>
            <a:r>
              <a:rPr lang="en-US" sz="2800" i="1" dirty="0"/>
              <a:t>HTML</a:t>
            </a:r>
            <a:r>
              <a:rPr lang="ru-RU" sz="2800" i="1" dirty="0"/>
              <a:t>-документа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43808" y="44624"/>
            <a:ext cx="3751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HTML-</a:t>
            </a:r>
            <a:r>
              <a:rPr lang="ru-RU" sz="4000" b="1" dirty="0"/>
              <a:t>документ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844824"/>
            <a:ext cx="4889771" cy="297266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207522" y="5877272"/>
            <a:ext cx="6872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/>
              <a:t>Древовидная структура </a:t>
            </a:r>
            <a:r>
              <a:rPr lang="en-US" sz="2800" i="1" dirty="0"/>
              <a:t>HTML</a:t>
            </a:r>
            <a:r>
              <a:rPr lang="ru-RU" sz="2800" i="1" dirty="0"/>
              <a:t>-документа</a:t>
            </a:r>
          </a:p>
        </p:txBody>
      </p:sp>
      <p:pic>
        <p:nvPicPr>
          <p:cNvPr id="7" name="Picture 2" descr="http://watershedcreative.com/naked/img/dom-tre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1268760"/>
            <a:ext cx="3606583" cy="420016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9792" y="141366"/>
            <a:ext cx="4073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Цели и задачи языка </a:t>
            </a:r>
            <a:r>
              <a:rPr lang="en-US" sz="2800" b="1" dirty="0"/>
              <a:t>CSS</a:t>
            </a:r>
            <a:endParaRPr lang="ru-RU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257572" y="5725531"/>
            <a:ext cx="6696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i="1" dirty="0"/>
              <a:t>Задать оформления элементов страницы (тегов и их содержимого).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908720"/>
            <a:ext cx="6116561" cy="4576204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883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dirty="0"/>
              <a:t>О чём курс?</a:t>
            </a:r>
            <a:endParaRPr lang="uk-UA" sz="8000" dirty="0"/>
          </a:p>
        </p:txBody>
      </p:sp>
    </p:spTree>
    <p:extLst>
      <p:ext uri="{BB962C8B-B14F-4D97-AF65-F5344CB8AC3E}">
        <p14:creationId xmlns:p14="http://schemas.microsoft.com/office/powerpoint/2010/main" val="333225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47764" y="1157843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2723435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/>
              <a:t>CSS</a:t>
            </a:r>
            <a:r>
              <a:rPr lang="ru-RU" sz="2400" dirty="0"/>
              <a:t> (</a:t>
            </a:r>
            <a:r>
              <a:rPr lang="ru-RU" sz="2400" dirty="0">
                <a:hlinkClick r:id="rId2" tooltip="Английский язык"/>
              </a:rPr>
              <a:t>англ.</a:t>
            </a:r>
            <a:r>
              <a:rPr lang="ru-RU" sz="2400" dirty="0"/>
              <a:t> </a:t>
            </a:r>
            <a:r>
              <a:rPr lang="ru-RU" sz="2400" i="1" dirty="0" err="1"/>
              <a:t>Cascading</a:t>
            </a:r>
            <a:r>
              <a:rPr lang="ru-RU" sz="2400" i="1" dirty="0"/>
              <a:t> </a:t>
            </a:r>
            <a:r>
              <a:rPr lang="ru-RU" sz="2400" i="1" dirty="0" err="1"/>
              <a:t>Style</a:t>
            </a:r>
            <a:r>
              <a:rPr lang="ru-RU" sz="2400" i="1" dirty="0"/>
              <a:t> </a:t>
            </a:r>
            <a:r>
              <a:rPr lang="ru-RU" sz="2400" i="1" dirty="0" err="1"/>
              <a:t>Sheets</a:t>
            </a:r>
            <a:r>
              <a:rPr lang="ru-RU" sz="2400" dirty="0"/>
              <a:t> — </a:t>
            </a:r>
            <a:r>
              <a:rPr lang="ru-RU" sz="2400" i="1" dirty="0"/>
              <a:t>каскадные таблицы* стилей</a:t>
            </a:r>
            <a:r>
              <a:rPr lang="ru-RU" sz="2400" dirty="0"/>
              <a:t>) — язык </a:t>
            </a:r>
            <a:r>
              <a:rPr lang="ru-RU" sz="2400" b="1" dirty="0"/>
              <a:t>описания внешнего вида документа</a:t>
            </a:r>
            <a:r>
              <a:rPr lang="ru-RU" sz="2400" dirty="0"/>
              <a:t>, написанного с использованием </a:t>
            </a:r>
            <a:r>
              <a:rPr lang="en-US" sz="2400" dirty="0"/>
              <a:t>HTML</a:t>
            </a:r>
            <a:r>
              <a:rPr lang="ru-RU" sz="2400" dirty="0"/>
              <a:t>. </a:t>
            </a:r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730759" y="3995772"/>
            <a:ext cx="3873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uk-UA" i="1" dirty="0"/>
              <a:t>* </a:t>
            </a:r>
            <a:r>
              <a:rPr lang="ru-RU" i="1" dirty="0"/>
              <a:t>таблицы здесь вообще не при чём.</a:t>
            </a:r>
            <a:endParaRPr lang="uk-UA" i="1" dirty="0"/>
          </a:p>
        </p:txBody>
      </p:sp>
    </p:spTree>
    <p:extLst>
      <p:ext uri="{BB962C8B-B14F-4D97-AF65-F5344CB8AC3E}">
        <p14:creationId xmlns:p14="http://schemas.microsoft.com/office/powerpoint/2010/main" val="697713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15616" y="188640"/>
            <a:ext cx="6912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Синтаксис </a:t>
            </a:r>
            <a:r>
              <a:rPr lang="en-US" sz="4000" b="1" dirty="0"/>
              <a:t>CSS</a:t>
            </a:r>
          </a:p>
        </p:txBody>
      </p:sp>
      <p:sp>
        <p:nvSpPr>
          <p:cNvPr id="7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3568" y="3212976"/>
            <a:ext cx="76960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div</a:t>
            </a:r>
            <a:r>
              <a:rPr lang="en-US" sz="4400" b="1" dirty="0"/>
              <a:t> { </a:t>
            </a:r>
            <a:r>
              <a:rPr lang="en-US" sz="4400" b="1" dirty="0">
                <a:solidFill>
                  <a:srgbClr val="00B050"/>
                </a:solidFill>
              </a:rPr>
              <a:t>color</a:t>
            </a:r>
            <a:r>
              <a:rPr lang="en-US" sz="4400" b="1" dirty="0"/>
              <a:t>: </a:t>
            </a:r>
            <a:r>
              <a:rPr lang="en-US" sz="4400" b="1" dirty="0">
                <a:solidFill>
                  <a:schemeClr val="accent6"/>
                </a:solidFill>
              </a:rPr>
              <a:t>red</a:t>
            </a:r>
            <a:r>
              <a:rPr lang="en-US" sz="4400" b="1" dirty="0"/>
              <a:t>; </a:t>
            </a:r>
            <a:r>
              <a:rPr lang="en-US" sz="4400" b="1" dirty="0">
                <a:solidFill>
                  <a:srgbClr val="00B050"/>
                </a:solidFill>
              </a:rPr>
              <a:t>font-size</a:t>
            </a:r>
            <a:r>
              <a:rPr lang="en-US" sz="4400" b="1" dirty="0"/>
              <a:t>: </a:t>
            </a:r>
            <a:r>
              <a:rPr lang="en-US" sz="4400" b="1" dirty="0">
                <a:solidFill>
                  <a:schemeClr val="accent6"/>
                </a:solidFill>
              </a:rPr>
              <a:t>16pt</a:t>
            </a:r>
            <a:r>
              <a:rPr lang="en-US" sz="4400" b="1" dirty="0"/>
              <a:t>; }</a:t>
            </a:r>
          </a:p>
        </p:txBody>
      </p:sp>
      <p:sp>
        <p:nvSpPr>
          <p:cNvPr id="10" name="Прямоугольная выноска 9"/>
          <p:cNvSpPr/>
          <p:nvPr/>
        </p:nvSpPr>
        <p:spPr>
          <a:xfrm>
            <a:off x="611560" y="1772816"/>
            <a:ext cx="3528392" cy="1368152"/>
          </a:xfrm>
          <a:prstGeom prst="wedgeRectCallout">
            <a:avLst>
              <a:gd name="adj1" fmla="val -31359"/>
              <a:gd name="adj2" fmla="val 6574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b="1" dirty="0">
                <a:solidFill>
                  <a:schemeClr val="tx1"/>
                </a:solidFill>
              </a:rPr>
              <a:t>CSS </a:t>
            </a:r>
            <a:r>
              <a:rPr lang="ru-RU" sz="2000" b="1" dirty="0">
                <a:solidFill>
                  <a:schemeClr val="tx1"/>
                </a:solidFill>
              </a:rPr>
              <a:t>селектор</a:t>
            </a:r>
            <a:r>
              <a:rPr lang="ru-RU" sz="2000" dirty="0">
                <a:solidFill>
                  <a:schemeClr val="tx1"/>
                </a:solidFill>
              </a:rPr>
              <a:t>, говорит к каким элементам будет применятся описываемый стиль</a:t>
            </a:r>
            <a:r>
              <a:rPr lang="en-US" sz="2000" dirty="0">
                <a:solidFill>
                  <a:schemeClr val="tx1"/>
                </a:solidFill>
              </a:rPr>
              <a:t> (</a:t>
            </a:r>
            <a:r>
              <a:rPr lang="en-US" sz="2000" b="1" dirty="0" err="1">
                <a:solidFill>
                  <a:schemeClr val="tx1"/>
                </a:solidFill>
              </a:rPr>
              <a:t>css</a:t>
            </a:r>
            <a:r>
              <a:rPr lang="en-US" sz="2000" b="1" dirty="0">
                <a:solidFill>
                  <a:schemeClr val="tx1"/>
                </a:solidFill>
              </a:rPr>
              <a:t> selector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  <a:r>
              <a:rPr lang="ru-RU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Прямоугольная выноска 10"/>
          <p:cNvSpPr/>
          <p:nvPr/>
        </p:nvSpPr>
        <p:spPr>
          <a:xfrm flipV="1">
            <a:off x="1403648" y="4077072"/>
            <a:ext cx="3600400" cy="864096"/>
          </a:xfrm>
          <a:prstGeom prst="wedgeRectCallou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47664" y="4149080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Имя свойства, которое устанавливается (</a:t>
            </a:r>
            <a:r>
              <a:rPr lang="en-US" sz="2000" b="1" dirty="0"/>
              <a:t>property</a:t>
            </a:r>
            <a:r>
              <a:rPr lang="ru-RU" sz="2000" dirty="0"/>
              <a:t>).</a:t>
            </a:r>
          </a:p>
        </p:txBody>
      </p:sp>
      <p:sp>
        <p:nvSpPr>
          <p:cNvPr id="13" name="Прямоугольная выноска 12"/>
          <p:cNvSpPr/>
          <p:nvPr/>
        </p:nvSpPr>
        <p:spPr>
          <a:xfrm>
            <a:off x="4572000" y="1772816"/>
            <a:ext cx="4104456" cy="1368152"/>
          </a:xfrm>
          <a:prstGeom prst="wedgeRectCallout">
            <a:avLst>
              <a:gd name="adj1" fmla="val 20990"/>
              <a:gd name="adj2" fmla="val 69756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000" dirty="0">
                <a:solidFill>
                  <a:schemeClr val="tx1"/>
                </a:solidFill>
              </a:rPr>
              <a:t>Значение которое устанавливается для свойства (</a:t>
            </a:r>
            <a:r>
              <a:rPr lang="en-US" sz="2000" b="1" dirty="0">
                <a:solidFill>
                  <a:schemeClr val="tx1"/>
                </a:solidFill>
              </a:rPr>
              <a:t>value</a:t>
            </a:r>
            <a:r>
              <a:rPr lang="ru-RU" sz="2000" dirty="0">
                <a:solidFill>
                  <a:schemeClr val="tx1"/>
                </a:solidFill>
              </a:rPr>
              <a:t>)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978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39552" y="188640"/>
            <a:ext cx="813690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Есть проблема -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HTML</a:t>
            </a:r>
            <a:r>
              <a:rPr lang="ru-RU" sz="4400" b="1" dirty="0">
                <a:latin typeface="+mj-lt"/>
                <a:ea typeface="+mj-ea"/>
                <a:cs typeface="+mj-cs"/>
              </a:rPr>
              <a:t> статичен</a:t>
            </a:r>
            <a:r>
              <a:rPr lang="en-US" sz="3600" dirty="0">
                <a:latin typeface="+mj-lt"/>
                <a:ea typeface="+mj-ea"/>
                <a:cs typeface="+mj-cs"/>
              </a:rPr>
              <a:t>*</a:t>
            </a:r>
            <a:endParaRPr kumimoji="0" lang="uk-UA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3568" y="5230941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Типичный сценарий работы с сайтом без </a:t>
            </a:r>
            <a:r>
              <a:rPr lang="en-US" i="1" dirty="0"/>
              <a:t>JavaScript: </a:t>
            </a:r>
            <a:r>
              <a:rPr lang="ru-RU" i="1" dirty="0"/>
              <a:t>любое действие требует перехода на другой </a:t>
            </a:r>
            <a:r>
              <a:rPr lang="en-US" i="1" dirty="0"/>
              <a:t>URL </a:t>
            </a:r>
            <a:r>
              <a:rPr lang="ru-RU" i="1" dirty="0"/>
              <a:t>и/или полной перезагрузки страницы.</a:t>
            </a:r>
            <a:endParaRPr lang="uk-UA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039" y="2926685"/>
            <a:ext cx="2520753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11388" y="2926685"/>
            <a:ext cx="2520753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3736" y="2926685"/>
            <a:ext cx="2520752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Стрелка вправо 19"/>
          <p:cNvSpPr/>
          <p:nvPr/>
        </p:nvSpPr>
        <p:spPr>
          <a:xfrm>
            <a:off x="2861574" y="3754777"/>
            <a:ext cx="288032" cy="504056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1" name="Стрелка вправо 20"/>
          <p:cNvSpPr/>
          <p:nvPr/>
        </p:nvSpPr>
        <p:spPr>
          <a:xfrm>
            <a:off x="5993923" y="3754777"/>
            <a:ext cx="288032" cy="504056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TextBox 21"/>
          <p:cNvSpPr txBox="1"/>
          <p:nvPr/>
        </p:nvSpPr>
        <p:spPr>
          <a:xfrm>
            <a:off x="251520" y="1124744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*</a:t>
            </a:r>
            <a:r>
              <a:rPr lang="ru-RU" i="1" dirty="0"/>
              <a:t>Что неудивительно, ведь </a:t>
            </a:r>
            <a:r>
              <a:rPr lang="en-US" i="1" dirty="0"/>
              <a:t>HTML </a:t>
            </a:r>
            <a:r>
              <a:rPr lang="ru-RU" i="1" dirty="0" smtClean="0"/>
              <a:t>– язык разметки.</a:t>
            </a:r>
            <a:endParaRPr lang="uk-UA" i="1" dirty="0"/>
          </a:p>
        </p:txBody>
      </p:sp>
      <p:sp>
        <p:nvSpPr>
          <p:cNvPr id="10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512" y="1700808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i="1" dirty="0"/>
              <a:t>Страница, после загрузки в браузер, остаётся неизменной до перезагрузки, или ухода на другую страницу.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611560" y="1484784"/>
            <a:ext cx="8229600" cy="746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HTML/CSS – </a:t>
            </a:r>
            <a:r>
              <a:rPr kumimoji="0" lang="ru-RU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декларативные</a:t>
            </a:r>
            <a:r>
              <a:rPr kumimoji="0" lang="ru-RU" sz="5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языки</a:t>
            </a:r>
            <a:endParaRPr kumimoji="0" lang="uk-UA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5900" y="2852936"/>
            <a:ext cx="8280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 smtClean="0"/>
              <a:t>Декларативные языки при помощи директив позволяют указать какой результат мы хотим получить, но не путь его достижения (путь его достижения определяет компьютер). Побочный эффект: всё что не предусмотрено имеющимися директивами – реализовать не получится.</a:t>
            </a:r>
            <a:endParaRPr lang="uk-UA" sz="2400" i="1" dirty="0"/>
          </a:p>
        </p:txBody>
      </p:sp>
      <p:sp>
        <p:nvSpPr>
          <p:cNvPr id="10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743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 noGrp="1"/>
          </p:cNvSpPr>
          <p:nvPr>
            <p:ph type="title"/>
          </p:nvPr>
        </p:nvSpPr>
        <p:spPr>
          <a:xfrm>
            <a:off x="515515" y="211869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Задачи 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JavaScript?</a:t>
            </a:r>
            <a:endParaRPr kumimoji="0" lang="uk-UA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https://fthmb.tqn.com/hV6AQcHwajss0O2_0afcfrM7iF4=/400x0/about-blank-58824fe55f9b58bdb3b27e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61" y="1340768"/>
            <a:ext cx="3751675" cy="2232248"/>
          </a:xfrm>
          <a:prstGeom prst="rect">
            <a:avLst/>
          </a:prstGeom>
          <a:noFill/>
          <a:ln w="190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06837" y="1979838"/>
            <a:ext cx="86409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652509" y="1979838"/>
            <a:ext cx="21566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800" dirty="0" err="1"/>
              <a:t>Donec</a:t>
            </a:r>
            <a:r>
              <a:rPr lang="en-US" sz="800" dirty="0"/>
              <a:t> </a:t>
            </a:r>
            <a:r>
              <a:rPr lang="en-US" sz="800" dirty="0" err="1"/>
              <a:t>auctor</a:t>
            </a:r>
            <a:r>
              <a:rPr lang="en-US" sz="800" dirty="0"/>
              <a:t> ipsum </a:t>
            </a:r>
            <a:r>
              <a:rPr lang="en-US" sz="800" dirty="0" err="1"/>
              <a:t>elit</a:t>
            </a:r>
            <a:r>
              <a:rPr lang="en-US" sz="800" dirty="0"/>
              <a:t>, </a:t>
            </a:r>
            <a:r>
              <a:rPr lang="en-US" sz="800" dirty="0" err="1"/>
              <a:t>sed</a:t>
            </a:r>
            <a:r>
              <a:rPr lang="en-US" sz="800" dirty="0"/>
              <a:t> </a:t>
            </a:r>
            <a:r>
              <a:rPr lang="en-US" sz="800" dirty="0" err="1"/>
              <a:t>suscipit</a:t>
            </a:r>
            <a:r>
              <a:rPr lang="en-US" sz="800" dirty="0"/>
              <a:t> </a:t>
            </a:r>
            <a:r>
              <a:rPr lang="en-US" sz="800" dirty="0" err="1"/>
              <a:t>turpis</a:t>
            </a:r>
            <a:r>
              <a:rPr lang="en-US" sz="800" dirty="0"/>
              <a:t> </a:t>
            </a:r>
            <a:r>
              <a:rPr lang="en-US" sz="800" dirty="0" err="1"/>
              <a:t>molestie</a:t>
            </a:r>
            <a:r>
              <a:rPr lang="en-US" sz="800" dirty="0"/>
              <a:t> </a:t>
            </a:r>
            <a:r>
              <a:rPr lang="en-US" sz="800" dirty="0" err="1"/>
              <a:t>sagittis</a:t>
            </a:r>
            <a:r>
              <a:rPr lang="en-US" sz="800" dirty="0"/>
              <a:t>. </a:t>
            </a:r>
            <a:r>
              <a:rPr lang="en-US" sz="800" dirty="0" err="1"/>
              <a:t>Ut</a:t>
            </a:r>
            <a:r>
              <a:rPr lang="en-US" sz="800" dirty="0"/>
              <a:t> a </a:t>
            </a:r>
            <a:r>
              <a:rPr lang="en-US" sz="800" dirty="0" err="1"/>
              <a:t>sagittis</a:t>
            </a:r>
            <a:r>
              <a:rPr lang="en-US" sz="800" dirty="0"/>
              <a:t> </a:t>
            </a:r>
            <a:r>
              <a:rPr lang="en-US" sz="800" dirty="0" err="1"/>
              <a:t>orci</a:t>
            </a:r>
            <a:r>
              <a:rPr lang="en-US" sz="800" dirty="0"/>
              <a:t>. </a:t>
            </a:r>
            <a:r>
              <a:rPr lang="en-US" sz="800" dirty="0" err="1"/>
              <a:t>Suspendisse</a:t>
            </a:r>
            <a:r>
              <a:rPr lang="en-US" sz="800" dirty="0"/>
              <a:t> </a:t>
            </a:r>
            <a:r>
              <a:rPr lang="en-US" sz="800" dirty="0" err="1"/>
              <a:t>luctus</a:t>
            </a:r>
            <a:r>
              <a:rPr lang="en-US" sz="800" dirty="0"/>
              <a:t> </a:t>
            </a:r>
            <a:r>
              <a:rPr lang="en-US" sz="800" dirty="0" err="1"/>
              <a:t>nisl</a:t>
            </a:r>
            <a:r>
              <a:rPr lang="en-US" sz="800" dirty="0"/>
              <a:t> </a:t>
            </a:r>
            <a:r>
              <a:rPr lang="en-US" sz="800" dirty="0" err="1"/>
              <a:t>ut</a:t>
            </a:r>
            <a:r>
              <a:rPr lang="en-US" sz="800" dirty="0"/>
              <a:t> </a:t>
            </a:r>
            <a:r>
              <a:rPr lang="en-US" sz="800" dirty="0" err="1"/>
              <a:t>posuere</a:t>
            </a:r>
            <a:r>
              <a:rPr lang="en-US" sz="800" dirty="0"/>
              <a:t> </a:t>
            </a:r>
            <a:r>
              <a:rPr lang="en-US" sz="800" dirty="0" err="1"/>
              <a:t>congue</a:t>
            </a:r>
            <a:r>
              <a:rPr lang="en-US" sz="800" dirty="0"/>
              <a:t>. Nam </a:t>
            </a:r>
            <a:r>
              <a:rPr lang="en-US" sz="800" dirty="0" err="1"/>
              <a:t>rutrum</a:t>
            </a:r>
            <a:r>
              <a:rPr lang="en-US" sz="800" dirty="0"/>
              <a:t> vitae </a:t>
            </a:r>
            <a:r>
              <a:rPr lang="en-US" sz="800" dirty="0" err="1"/>
              <a:t>orci</a:t>
            </a:r>
            <a:r>
              <a:rPr lang="en-US" sz="800" dirty="0"/>
              <a:t> </a:t>
            </a:r>
            <a:r>
              <a:rPr lang="en-US" sz="800" dirty="0" err="1"/>
              <a:t>eget</a:t>
            </a:r>
            <a:r>
              <a:rPr lang="en-US" sz="800" dirty="0"/>
              <a:t> </a:t>
            </a:r>
            <a:r>
              <a:rPr lang="en-US" sz="800" dirty="0" err="1"/>
              <a:t>iaculis</a:t>
            </a:r>
            <a:r>
              <a:rPr lang="en-US" sz="800" dirty="0"/>
              <a:t>. </a:t>
            </a:r>
            <a:r>
              <a:rPr lang="en-US" sz="800" dirty="0" err="1"/>
              <a:t>Praesent</a:t>
            </a:r>
            <a:r>
              <a:rPr lang="en-US" sz="800" dirty="0"/>
              <a:t> quam </a:t>
            </a:r>
            <a:r>
              <a:rPr lang="en-US" sz="800" dirty="0" err="1"/>
              <a:t>massa</a:t>
            </a:r>
            <a:r>
              <a:rPr lang="en-US" sz="800" dirty="0"/>
              <a:t>, </a:t>
            </a:r>
            <a:r>
              <a:rPr lang="en-US" sz="800" dirty="0" err="1"/>
              <a:t>volutpat</a:t>
            </a:r>
            <a:r>
              <a:rPr lang="en-US" sz="800" dirty="0"/>
              <a:t> in ante id, </a:t>
            </a:r>
            <a:r>
              <a:rPr lang="en-US" sz="800" dirty="0" err="1"/>
              <a:t>posuere</a:t>
            </a:r>
            <a:r>
              <a:rPr lang="en-US" sz="800" dirty="0"/>
              <a:t> </a:t>
            </a:r>
            <a:r>
              <a:rPr lang="en-US" sz="800" dirty="0" err="1"/>
              <a:t>tincidunt</a:t>
            </a:r>
            <a:r>
              <a:rPr lang="en-US" sz="800" dirty="0"/>
              <a:t> </a:t>
            </a:r>
            <a:r>
              <a:rPr lang="en-US" sz="800" dirty="0" err="1"/>
              <a:t>neque</a:t>
            </a:r>
            <a:r>
              <a:rPr lang="en-US" sz="800" dirty="0"/>
              <a:t>. </a:t>
            </a:r>
            <a:r>
              <a:rPr lang="en-US" sz="800" dirty="0" err="1"/>
              <a:t>Morbi</a:t>
            </a:r>
            <a:r>
              <a:rPr lang="en-US" sz="800" dirty="0"/>
              <a:t> in </a:t>
            </a:r>
            <a:r>
              <a:rPr lang="en-US" sz="800" dirty="0" err="1"/>
              <a:t>arcu</a:t>
            </a:r>
            <a:r>
              <a:rPr lang="en-US" sz="800" dirty="0"/>
              <a:t> </a:t>
            </a:r>
            <a:r>
              <a:rPr lang="en-US" sz="800" dirty="0" err="1"/>
              <a:t>sagittis</a:t>
            </a:r>
            <a:r>
              <a:rPr lang="en-US" sz="800" dirty="0"/>
              <a:t>, </a:t>
            </a:r>
            <a:r>
              <a:rPr lang="en-US" sz="800" dirty="0" err="1"/>
              <a:t>eleifend</a:t>
            </a:r>
            <a:r>
              <a:rPr lang="en-US" sz="800" dirty="0"/>
              <a:t> libero </a:t>
            </a:r>
            <a:r>
              <a:rPr lang="en-US" sz="800" dirty="0" err="1"/>
              <a:t>eu</a:t>
            </a:r>
            <a:r>
              <a:rPr lang="en-US" sz="800" dirty="0"/>
              <a:t>, </a:t>
            </a:r>
            <a:r>
              <a:rPr lang="en-US" sz="800" dirty="0" err="1"/>
              <a:t>sollicitudin</a:t>
            </a:r>
            <a:r>
              <a:rPr lang="en-US" sz="800" dirty="0"/>
              <a:t> </a:t>
            </a:r>
            <a:r>
              <a:rPr lang="en-US" sz="800" dirty="0" err="1"/>
              <a:t>urna</a:t>
            </a:r>
            <a:r>
              <a:rPr lang="en-US" sz="800" dirty="0"/>
              <a:t>. </a:t>
            </a:r>
            <a:r>
              <a:rPr lang="en-US" sz="800" dirty="0" err="1"/>
              <a:t>Vestibulum</a:t>
            </a:r>
            <a:r>
              <a:rPr lang="en-US" sz="800" dirty="0"/>
              <a:t> non </a:t>
            </a:r>
            <a:r>
              <a:rPr lang="en-US" sz="800" dirty="0" err="1"/>
              <a:t>erat</a:t>
            </a:r>
            <a:r>
              <a:rPr lang="en-US" sz="800" dirty="0"/>
              <a:t> </a:t>
            </a:r>
            <a:r>
              <a:rPr lang="en-US" sz="800" dirty="0" err="1"/>
              <a:t>erat</a:t>
            </a:r>
            <a:r>
              <a:rPr lang="en-US" sz="800" dirty="0"/>
              <a:t>. </a:t>
            </a:r>
            <a:endParaRPr lang="ru-RU" sz="800" dirty="0"/>
          </a:p>
        </p:txBody>
      </p:sp>
      <p:sp>
        <p:nvSpPr>
          <p:cNvPr id="6" name="Стрелка вправо 5"/>
          <p:cNvSpPr/>
          <p:nvPr/>
        </p:nvSpPr>
        <p:spPr>
          <a:xfrm rot="1775841">
            <a:off x="4401245" y="3162275"/>
            <a:ext cx="411828" cy="101711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Picture 2" descr="https://fthmb.tqn.com/hV6AQcHwajss0O2_0afcfrM7iF4=/400x0/about-blank-58824fe55f9b58bdb3b27e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440" y="3763357"/>
            <a:ext cx="3751675" cy="2232248"/>
          </a:xfrm>
          <a:prstGeom prst="rect">
            <a:avLst/>
          </a:prstGeom>
          <a:noFill/>
          <a:ln w="190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5175016" y="4402427"/>
            <a:ext cx="981160" cy="3227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6220688" y="4402427"/>
            <a:ext cx="2156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800" dirty="0" err="1"/>
              <a:t>Donec</a:t>
            </a:r>
            <a:r>
              <a:rPr lang="en-US" sz="800" dirty="0"/>
              <a:t> </a:t>
            </a:r>
            <a:r>
              <a:rPr lang="en-US" sz="800" dirty="0" err="1"/>
              <a:t>auctor</a:t>
            </a:r>
            <a:r>
              <a:rPr lang="en-US" sz="800" dirty="0"/>
              <a:t> ipsum </a:t>
            </a:r>
            <a:r>
              <a:rPr lang="en-US" sz="800" dirty="0" err="1"/>
              <a:t>elit</a:t>
            </a:r>
            <a:r>
              <a:rPr lang="en-US" sz="800" dirty="0"/>
              <a:t>, </a:t>
            </a:r>
            <a:r>
              <a:rPr lang="en-US" sz="800" dirty="0" err="1"/>
              <a:t>sed</a:t>
            </a:r>
            <a:r>
              <a:rPr lang="en-US" sz="800" dirty="0"/>
              <a:t> </a:t>
            </a:r>
            <a:r>
              <a:rPr lang="en-US" sz="800" dirty="0" err="1"/>
              <a:t>suscipit</a:t>
            </a:r>
            <a:r>
              <a:rPr lang="en-US" sz="800" dirty="0"/>
              <a:t> </a:t>
            </a:r>
            <a:r>
              <a:rPr lang="en-US" sz="800" dirty="0" err="1"/>
              <a:t>turpis</a:t>
            </a:r>
            <a:r>
              <a:rPr lang="en-US" sz="800" dirty="0"/>
              <a:t> </a:t>
            </a:r>
            <a:r>
              <a:rPr lang="en-US" sz="800" dirty="0" err="1"/>
              <a:t>molestie</a:t>
            </a:r>
            <a:r>
              <a:rPr lang="en-US" sz="800" dirty="0"/>
              <a:t> </a:t>
            </a:r>
            <a:r>
              <a:rPr lang="en-US" sz="800" dirty="0" err="1"/>
              <a:t>sagittis</a:t>
            </a:r>
            <a:r>
              <a:rPr lang="en-US" sz="800" dirty="0"/>
              <a:t>. </a:t>
            </a:r>
            <a:r>
              <a:rPr lang="en-US" sz="800" dirty="0" err="1"/>
              <a:t>Ut</a:t>
            </a:r>
            <a:r>
              <a:rPr lang="en-US" sz="800" dirty="0"/>
              <a:t> a </a:t>
            </a:r>
            <a:r>
              <a:rPr lang="en-US" sz="800" dirty="0" err="1"/>
              <a:t>sagittis</a:t>
            </a:r>
            <a:r>
              <a:rPr lang="en-US" sz="800" dirty="0"/>
              <a:t> </a:t>
            </a:r>
            <a:r>
              <a:rPr lang="en-US" sz="800" dirty="0" err="1"/>
              <a:t>orci</a:t>
            </a:r>
            <a:r>
              <a:rPr lang="en-US" sz="800" dirty="0"/>
              <a:t>. </a:t>
            </a:r>
            <a:r>
              <a:rPr lang="en-US" sz="800" dirty="0" err="1"/>
              <a:t>Suspendisse</a:t>
            </a:r>
            <a:r>
              <a:rPr lang="en-US" sz="800" dirty="0"/>
              <a:t> </a:t>
            </a:r>
            <a:r>
              <a:rPr lang="en-US" sz="800" dirty="0" err="1"/>
              <a:t>luctus</a:t>
            </a:r>
            <a:r>
              <a:rPr lang="en-US" sz="800" dirty="0"/>
              <a:t> </a:t>
            </a:r>
            <a:r>
              <a:rPr lang="en-US" sz="800" dirty="0" err="1"/>
              <a:t>nisl</a:t>
            </a:r>
            <a:r>
              <a:rPr lang="en-US" sz="800" dirty="0"/>
              <a:t> </a:t>
            </a:r>
            <a:r>
              <a:rPr lang="en-US" sz="800" dirty="0" err="1"/>
              <a:t>ut</a:t>
            </a:r>
            <a:r>
              <a:rPr lang="en-US" sz="800" dirty="0"/>
              <a:t> </a:t>
            </a:r>
            <a:r>
              <a:rPr lang="en-US" sz="800" dirty="0" err="1"/>
              <a:t>posuere</a:t>
            </a:r>
            <a:r>
              <a:rPr lang="en-US" sz="800" dirty="0"/>
              <a:t> </a:t>
            </a:r>
            <a:r>
              <a:rPr lang="en-US" sz="800" dirty="0" err="1"/>
              <a:t>congue</a:t>
            </a:r>
            <a:r>
              <a:rPr lang="en-US" sz="800" dirty="0"/>
              <a:t>.  </a:t>
            </a:r>
            <a:endParaRPr lang="ru-RU" sz="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5175016" y="4879480"/>
            <a:ext cx="981160" cy="3227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5175016" y="5364214"/>
            <a:ext cx="981160" cy="3227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6220688" y="4879480"/>
            <a:ext cx="2156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800" dirty="0" err="1"/>
              <a:t>Donec</a:t>
            </a:r>
            <a:r>
              <a:rPr lang="en-US" sz="800" dirty="0"/>
              <a:t> </a:t>
            </a:r>
            <a:r>
              <a:rPr lang="en-US" sz="800" dirty="0" err="1"/>
              <a:t>auctor</a:t>
            </a:r>
            <a:r>
              <a:rPr lang="en-US" sz="800" dirty="0"/>
              <a:t> ipsum </a:t>
            </a:r>
            <a:r>
              <a:rPr lang="en-US" sz="800" dirty="0" err="1"/>
              <a:t>elit</a:t>
            </a:r>
            <a:r>
              <a:rPr lang="en-US" sz="800" dirty="0"/>
              <a:t>, </a:t>
            </a:r>
            <a:r>
              <a:rPr lang="en-US" sz="800" dirty="0" err="1"/>
              <a:t>sed</a:t>
            </a:r>
            <a:r>
              <a:rPr lang="en-US" sz="800" dirty="0"/>
              <a:t> </a:t>
            </a:r>
            <a:r>
              <a:rPr lang="en-US" sz="800" dirty="0" err="1"/>
              <a:t>suscipit</a:t>
            </a:r>
            <a:r>
              <a:rPr lang="en-US" sz="800" dirty="0"/>
              <a:t> </a:t>
            </a:r>
            <a:r>
              <a:rPr lang="en-US" sz="800" dirty="0" err="1"/>
              <a:t>turpis</a:t>
            </a:r>
            <a:r>
              <a:rPr lang="en-US" sz="800" dirty="0"/>
              <a:t> </a:t>
            </a:r>
            <a:r>
              <a:rPr lang="en-US" sz="800" dirty="0" err="1"/>
              <a:t>molestie</a:t>
            </a:r>
            <a:r>
              <a:rPr lang="en-US" sz="800" dirty="0"/>
              <a:t> </a:t>
            </a:r>
            <a:r>
              <a:rPr lang="en-US" sz="800" dirty="0" err="1"/>
              <a:t>sagittis</a:t>
            </a:r>
            <a:r>
              <a:rPr lang="en-US" sz="800" dirty="0"/>
              <a:t>. </a:t>
            </a:r>
            <a:r>
              <a:rPr lang="en-US" sz="800" dirty="0" err="1"/>
              <a:t>Ut</a:t>
            </a:r>
            <a:r>
              <a:rPr lang="en-US" sz="800" dirty="0"/>
              <a:t> a </a:t>
            </a:r>
            <a:r>
              <a:rPr lang="en-US" sz="800" dirty="0" err="1"/>
              <a:t>sagittis</a:t>
            </a:r>
            <a:r>
              <a:rPr lang="en-US" sz="800" dirty="0"/>
              <a:t> </a:t>
            </a:r>
            <a:r>
              <a:rPr lang="en-US" sz="800" dirty="0" err="1"/>
              <a:t>orci</a:t>
            </a:r>
            <a:r>
              <a:rPr lang="en-US" sz="800" dirty="0"/>
              <a:t>. </a:t>
            </a:r>
            <a:r>
              <a:rPr lang="en-US" sz="800" dirty="0" err="1"/>
              <a:t>Suspendisse</a:t>
            </a:r>
            <a:r>
              <a:rPr lang="en-US" sz="800" dirty="0"/>
              <a:t> </a:t>
            </a:r>
            <a:r>
              <a:rPr lang="en-US" sz="800" dirty="0" err="1"/>
              <a:t>luctus</a:t>
            </a:r>
            <a:r>
              <a:rPr lang="en-US" sz="800" dirty="0"/>
              <a:t> </a:t>
            </a:r>
            <a:r>
              <a:rPr lang="en-US" sz="800" dirty="0" err="1"/>
              <a:t>nisl</a:t>
            </a:r>
            <a:r>
              <a:rPr lang="en-US" sz="800" dirty="0"/>
              <a:t> </a:t>
            </a:r>
            <a:r>
              <a:rPr lang="en-US" sz="800" dirty="0" err="1"/>
              <a:t>ut</a:t>
            </a:r>
            <a:r>
              <a:rPr lang="en-US" sz="800" dirty="0"/>
              <a:t> </a:t>
            </a:r>
            <a:r>
              <a:rPr lang="en-US" sz="800" dirty="0" err="1"/>
              <a:t>posuere</a:t>
            </a:r>
            <a:r>
              <a:rPr lang="en-US" sz="800" dirty="0"/>
              <a:t> </a:t>
            </a:r>
            <a:r>
              <a:rPr lang="en-US" sz="800" dirty="0" err="1"/>
              <a:t>congue</a:t>
            </a:r>
            <a:r>
              <a:rPr lang="en-US" sz="800" dirty="0"/>
              <a:t>.  </a:t>
            </a:r>
            <a:endParaRPr lang="ru-RU" sz="800" dirty="0"/>
          </a:p>
        </p:txBody>
      </p:sp>
      <p:sp>
        <p:nvSpPr>
          <p:cNvPr id="19" name="TextBox 18"/>
          <p:cNvSpPr txBox="1"/>
          <p:nvPr/>
        </p:nvSpPr>
        <p:spPr>
          <a:xfrm>
            <a:off x="6220688" y="5341145"/>
            <a:ext cx="2156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800" dirty="0" err="1"/>
              <a:t>Donec</a:t>
            </a:r>
            <a:r>
              <a:rPr lang="en-US" sz="800" dirty="0"/>
              <a:t> </a:t>
            </a:r>
            <a:r>
              <a:rPr lang="en-US" sz="800" dirty="0" err="1"/>
              <a:t>auctor</a:t>
            </a:r>
            <a:r>
              <a:rPr lang="en-US" sz="800" dirty="0"/>
              <a:t> ipsum </a:t>
            </a:r>
            <a:r>
              <a:rPr lang="en-US" sz="800" dirty="0" err="1"/>
              <a:t>elit</a:t>
            </a:r>
            <a:r>
              <a:rPr lang="en-US" sz="800" dirty="0"/>
              <a:t>, </a:t>
            </a:r>
            <a:r>
              <a:rPr lang="en-US" sz="800" dirty="0" err="1"/>
              <a:t>sed</a:t>
            </a:r>
            <a:r>
              <a:rPr lang="en-US" sz="800" dirty="0"/>
              <a:t> </a:t>
            </a:r>
            <a:r>
              <a:rPr lang="en-US" sz="800" dirty="0" err="1"/>
              <a:t>suscipit</a:t>
            </a:r>
            <a:r>
              <a:rPr lang="en-US" sz="800" dirty="0"/>
              <a:t> </a:t>
            </a:r>
            <a:r>
              <a:rPr lang="en-US" sz="800" dirty="0" err="1"/>
              <a:t>turpis</a:t>
            </a:r>
            <a:r>
              <a:rPr lang="en-US" sz="800" dirty="0"/>
              <a:t> </a:t>
            </a:r>
            <a:r>
              <a:rPr lang="en-US" sz="800" dirty="0" err="1"/>
              <a:t>molestie</a:t>
            </a:r>
            <a:r>
              <a:rPr lang="en-US" sz="800" dirty="0"/>
              <a:t> </a:t>
            </a:r>
            <a:r>
              <a:rPr lang="en-US" sz="800" dirty="0" err="1"/>
              <a:t>sagittis</a:t>
            </a:r>
            <a:r>
              <a:rPr lang="en-US" sz="800" dirty="0"/>
              <a:t>. </a:t>
            </a:r>
            <a:r>
              <a:rPr lang="en-US" sz="800" dirty="0" err="1"/>
              <a:t>Ut</a:t>
            </a:r>
            <a:r>
              <a:rPr lang="en-US" sz="800" dirty="0"/>
              <a:t> a </a:t>
            </a:r>
            <a:r>
              <a:rPr lang="en-US" sz="800" dirty="0" err="1"/>
              <a:t>sagittis</a:t>
            </a:r>
            <a:r>
              <a:rPr lang="en-US" sz="800" dirty="0"/>
              <a:t> </a:t>
            </a:r>
            <a:r>
              <a:rPr lang="en-US" sz="800" dirty="0" err="1"/>
              <a:t>orci</a:t>
            </a:r>
            <a:r>
              <a:rPr lang="en-US" sz="800" dirty="0"/>
              <a:t>. </a:t>
            </a:r>
            <a:r>
              <a:rPr lang="en-US" sz="800" dirty="0" err="1"/>
              <a:t>Suspendisse</a:t>
            </a:r>
            <a:r>
              <a:rPr lang="en-US" sz="800" dirty="0"/>
              <a:t> </a:t>
            </a:r>
            <a:r>
              <a:rPr lang="en-US" sz="800" dirty="0" err="1"/>
              <a:t>luctus</a:t>
            </a:r>
            <a:r>
              <a:rPr lang="en-US" sz="800" dirty="0"/>
              <a:t> </a:t>
            </a:r>
            <a:r>
              <a:rPr lang="en-US" sz="800" dirty="0" err="1"/>
              <a:t>nisl</a:t>
            </a:r>
            <a:r>
              <a:rPr lang="en-US" sz="800" dirty="0"/>
              <a:t> </a:t>
            </a:r>
            <a:r>
              <a:rPr lang="en-US" sz="800" dirty="0" err="1"/>
              <a:t>ut</a:t>
            </a:r>
            <a:r>
              <a:rPr lang="en-US" sz="800" dirty="0"/>
              <a:t> </a:t>
            </a:r>
            <a:r>
              <a:rPr lang="en-US" sz="800" dirty="0" err="1"/>
              <a:t>posuere</a:t>
            </a:r>
            <a:r>
              <a:rPr lang="en-US" sz="800" dirty="0"/>
              <a:t> </a:t>
            </a:r>
            <a:r>
              <a:rPr lang="en-US" sz="800" dirty="0" err="1"/>
              <a:t>congue</a:t>
            </a:r>
            <a:r>
              <a:rPr lang="en-US" sz="800" dirty="0"/>
              <a:t>.  </a:t>
            </a:r>
            <a:endParaRPr lang="ru-RU" sz="800" dirty="0"/>
          </a:p>
        </p:txBody>
      </p:sp>
      <p:sp>
        <p:nvSpPr>
          <p:cNvPr id="17" name="TextBox 16"/>
          <p:cNvSpPr txBox="1"/>
          <p:nvPr/>
        </p:nvSpPr>
        <p:spPr>
          <a:xfrm>
            <a:off x="5036368" y="1617928"/>
            <a:ext cx="3496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 smtClean="0"/>
              <a:t>Изменение содержимого страницы (в первую очередь данных)</a:t>
            </a:r>
            <a:endParaRPr lang="ru-RU" sz="2400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679959" y="4402427"/>
            <a:ext cx="3496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 smtClean="0"/>
              <a:t>А за содержимое страницы отвечает разметка…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95552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2" name="Picture 4" descr="http://rustoria.ru/images/content/w900/6b/6b23c81f36301868a44c5e21335e8b78"/>
          <p:cNvPicPr>
            <a:picLocks noChangeAspect="1" noChangeArrowheads="1"/>
          </p:cNvPicPr>
          <p:nvPr/>
        </p:nvPicPr>
        <p:blipFill>
          <a:blip r:embed="rId2" cstate="print"/>
          <a:srcRect l="-5384" t="-4790" r="-5384" b="-4790"/>
          <a:stretch>
            <a:fillRect/>
          </a:stretch>
        </p:blipFill>
        <p:spPr bwMode="auto">
          <a:xfrm>
            <a:off x="931955" y="1938314"/>
            <a:ext cx="1729211" cy="19227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</p:pic>
      <p:pic>
        <p:nvPicPr>
          <p:cNvPr id="2054" name="Picture 6" descr="http://idesignstudio.net/wp-content/uploads/2015/04/07_Car_Branding_Mockup_02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92935" y="1938314"/>
            <a:ext cx="2880320" cy="192021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</p:pic>
      <p:pic>
        <p:nvPicPr>
          <p:cNvPr id="2056" name="Picture 8" descr="https://privatbank.ua/img/bankomat.jpg"/>
          <p:cNvPicPr>
            <a:picLocks noChangeAspect="1" noChangeArrowheads="1"/>
          </p:cNvPicPr>
          <p:nvPr/>
        </p:nvPicPr>
        <p:blipFill>
          <a:blip r:embed="rId4" cstate="print"/>
          <a:srcRect b="5249"/>
          <a:stretch>
            <a:fillRect/>
          </a:stretch>
        </p:blipFill>
        <p:spPr bwMode="auto">
          <a:xfrm>
            <a:off x="6632628" y="1950381"/>
            <a:ext cx="1539772" cy="191038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852085" y="4725144"/>
            <a:ext cx="5357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i="1" dirty="0" smtClean="0"/>
              <a:t>Что общего у этих предметов?</a:t>
            </a:r>
            <a:endParaRPr lang="ru-RU" sz="2800" b="1" i="1" dirty="0"/>
          </a:p>
        </p:txBody>
      </p:sp>
      <p:sp>
        <p:nvSpPr>
          <p:cNvPr id="9" name="Заголовок 1"/>
          <p:cNvSpPr txBox="1">
            <a:spLocks noGrp="1"/>
          </p:cNvSpPr>
          <p:nvPr>
            <p:ph type="title"/>
          </p:nvPr>
        </p:nvSpPr>
        <p:spPr>
          <a:xfrm>
            <a:off x="515515" y="211869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Задачи 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JavaScript?</a:t>
            </a:r>
            <a:endParaRPr kumimoji="0" lang="uk-UA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5488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126" y="332656"/>
            <a:ext cx="78337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 smtClean="0"/>
              <a:t>Так зачем же </a:t>
            </a:r>
            <a:r>
              <a:rPr lang="ru-RU" sz="4400" b="1" dirty="0"/>
              <a:t>нужен </a:t>
            </a:r>
            <a:r>
              <a:rPr lang="en-US" sz="4400" b="1" dirty="0"/>
              <a:t>JavaScript?</a:t>
            </a:r>
            <a:endParaRPr lang="ru-RU" sz="4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1743" y="1594535"/>
            <a:ext cx="7812868" cy="255454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200" i="1" dirty="0"/>
              <a:t>JavaScript </a:t>
            </a:r>
            <a:r>
              <a:rPr lang="ru-RU" sz="3200" i="1" dirty="0"/>
              <a:t>позволяет «оживить» </a:t>
            </a:r>
            <a:r>
              <a:rPr lang="en-US" sz="3200" i="1" dirty="0"/>
              <a:t>web</a:t>
            </a:r>
            <a:r>
              <a:rPr lang="ru-RU" sz="3200" i="1" dirty="0"/>
              <a:t>-страницу</a:t>
            </a:r>
            <a:r>
              <a:rPr lang="ru-RU" sz="3200" i="1" dirty="0" smtClean="0"/>
              <a:t>, сделать её </a:t>
            </a:r>
            <a:r>
              <a:rPr lang="ru-RU" sz="3200" b="1" i="1" dirty="0" smtClean="0"/>
              <a:t>интерактивной</a:t>
            </a:r>
            <a:r>
              <a:rPr lang="ru-RU" sz="3200" i="1" dirty="0" smtClean="0"/>
              <a:t>, </a:t>
            </a:r>
            <a:r>
              <a:rPr lang="ru-RU" sz="3200" i="1" dirty="0"/>
              <a:t>чтобы страница могла изменять своё содержание (и внешний вид) без перезагрузки.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34832" y="4635133"/>
            <a:ext cx="7846690" cy="954107"/>
          </a:xfrm>
          <a:prstGeom prst="rect">
            <a:avLst/>
          </a:prstGeom>
          <a:ln w="28575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 Задача </a:t>
            </a:r>
            <a:r>
              <a:rPr lang="en-US" sz="2800" i="1" dirty="0"/>
              <a:t>JavaScript – </a:t>
            </a:r>
            <a:r>
              <a:rPr lang="ru-RU" sz="2800" i="1" dirty="0"/>
              <a:t>Манипуляция </a:t>
            </a:r>
            <a:r>
              <a:rPr lang="en-US" sz="2800" i="1" dirty="0"/>
              <a:t>HTML-</a:t>
            </a:r>
            <a:r>
              <a:rPr lang="ru-RU" sz="2800" i="1" dirty="0"/>
              <a:t>документов.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620688"/>
            <a:ext cx="8341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/>
              <a:t>Задача </a:t>
            </a:r>
            <a:r>
              <a:rPr lang="en-US" sz="2800" b="1" dirty="0"/>
              <a:t>JavaScript – </a:t>
            </a:r>
            <a:r>
              <a:rPr lang="ru-RU" sz="2800" b="1" dirty="0"/>
              <a:t>манипуляция </a:t>
            </a:r>
            <a:r>
              <a:rPr lang="en-US" sz="2800" b="1" dirty="0"/>
              <a:t>HTML</a:t>
            </a:r>
            <a:r>
              <a:rPr lang="ru-RU" sz="2800" b="1" dirty="0"/>
              <a:t>-документом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0913" y="1747844"/>
            <a:ext cx="78215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1. </a:t>
            </a:r>
            <a:r>
              <a:rPr lang="ru-RU" sz="3200" i="1" dirty="0"/>
              <a:t>Добавление элементов (тегов) на страницу (в документ);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0912" y="3232138"/>
            <a:ext cx="7677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/>
              <a:t>2</a:t>
            </a:r>
            <a:r>
              <a:rPr lang="en-US" sz="3200" i="1" dirty="0"/>
              <a:t>. </a:t>
            </a:r>
            <a:r>
              <a:rPr lang="ru-RU" sz="3200" i="1" dirty="0"/>
              <a:t>Удаление элементов со страницы;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4463" y="4223990"/>
            <a:ext cx="77659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/>
              <a:t>3</a:t>
            </a:r>
            <a:r>
              <a:rPr lang="en-US" sz="3200" i="1" dirty="0"/>
              <a:t>. </a:t>
            </a:r>
            <a:r>
              <a:rPr lang="ru-RU" sz="3200" i="1" dirty="0"/>
              <a:t>Изменение содержимого элемента и/или его стилевых свойств (стилей </a:t>
            </a:r>
            <a:r>
              <a:rPr lang="en-US" sz="3200" i="1" dirty="0"/>
              <a:t>CSS</a:t>
            </a:r>
            <a:r>
              <a:rPr lang="ru-RU" sz="3200" i="1" dirty="0"/>
              <a:t>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968241"/>
            <a:ext cx="8341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/>
              <a:t>Задача </a:t>
            </a:r>
            <a:r>
              <a:rPr lang="en-US" sz="2800" b="1" dirty="0"/>
              <a:t>JavaScript – </a:t>
            </a:r>
            <a:r>
              <a:rPr lang="ru-RU" sz="2800" b="1" dirty="0"/>
              <a:t>манипуляция </a:t>
            </a:r>
            <a:r>
              <a:rPr lang="en-US" sz="2800" b="1" dirty="0"/>
              <a:t>HTML</a:t>
            </a:r>
            <a:r>
              <a:rPr lang="ru-RU" sz="2800" b="1" dirty="0"/>
              <a:t>-документом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3257" y="2103093"/>
            <a:ext cx="8126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4. </a:t>
            </a:r>
            <a:r>
              <a:rPr lang="ru-RU" sz="3200" i="1" dirty="0"/>
              <a:t>Реагирование на действия пользователя;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3813" y="3299500"/>
            <a:ext cx="80648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i="1" dirty="0"/>
              <a:t>Суть </a:t>
            </a:r>
            <a:r>
              <a:rPr lang="ru-RU" sz="2400" b="1" i="1" dirty="0"/>
              <a:t>интерактивности</a:t>
            </a:r>
            <a:r>
              <a:rPr lang="ru-RU" sz="2400" i="1" dirty="0"/>
              <a:t> – делать что-то в ответ на действия пользователей. Т</a:t>
            </a:r>
            <a:r>
              <a:rPr lang="ru-RU" sz="2400" i="1" dirty="0" smtClean="0"/>
              <a:t>акой </a:t>
            </a:r>
            <a:r>
              <a:rPr lang="ru-RU" sz="2400" i="1" dirty="0"/>
              <a:t>подход называют </a:t>
            </a:r>
            <a:r>
              <a:rPr lang="ru-RU" sz="2400" b="1" i="1" dirty="0"/>
              <a:t>событийно-ориентированным</a:t>
            </a:r>
            <a:r>
              <a:rPr lang="ru-RU" sz="2400" i="1" dirty="0"/>
              <a:t>, а каждое действие пользователя – </a:t>
            </a:r>
            <a:r>
              <a:rPr lang="ru-RU" sz="2400" b="1" i="1" dirty="0"/>
              <a:t>событием</a:t>
            </a:r>
            <a:r>
              <a:rPr lang="ru-RU" sz="2400" i="1" dirty="0"/>
              <a:t>.</a:t>
            </a:r>
            <a:endParaRPr lang="ru-RU" sz="28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457508"/>
            <a:ext cx="7665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/>
              <a:t>Скопируйте шаблон в свой редактор кода</a:t>
            </a:r>
            <a:endParaRPr lang="ru-RU" sz="3200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520693" y="5949280"/>
            <a:ext cx="65669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hlinkClick r:id="rId2"/>
              </a:rPr>
              <a:t>http://courses.dp.ua/files/js/01/ex0</a:t>
            </a:r>
            <a:r>
              <a:rPr lang="ru-RU" sz="2800" b="1" i="1" dirty="0">
                <a:hlinkClick r:id="rId2"/>
              </a:rPr>
              <a:t>2</a:t>
            </a:r>
            <a:r>
              <a:rPr lang="en-US" sz="2800" b="1" i="1" dirty="0">
                <a:hlinkClick r:id="rId2"/>
              </a:rPr>
              <a:t>.html</a:t>
            </a:r>
            <a:endParaRPr lang="ru-RU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869" y="1042283"/>
            <a:ext cx="6502574" cy="490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09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1124744"/>
            <a:ext cx="79928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4000" i="1" dirty="0" smtClean="0"/>
              <a:t>О </a:t>
            </a:r>
            <a:r>
              <a:rPr lang="en-US" sz="4000" b="1" i="1" dirty="0" smtClean="0"/>
              <a:t>JavaScript</a:t>
            </a:r>
            <a:r>
              <a:rPr lang="en-US" sz="4000" i="1" dirty="0" smtClean="0"/>
              <a:t>’</a:t>
            </a:r>
            <a:r>
              <a:rPr lang="ru-RU" sz="4000" i="1" dirty="0" smtClean="0"/>
              <a:t>е в широком смысле. </a:t>
            </a:r>
            <a:r>
              <a:rPr lang="en-US" sz="4000" b="1" i="1" dirty="0" smtClean="0"/>
              <a:t>JavaScript</a:t>
            </a:r>
            <a:r>
              <a:rPr lang="en-US" sz="4000" i="1" dirty="0"/>
              <a:t>’</a:t>
            </a:r>
            <a:r>
              <a:rPr lang="ru-RU" sz="4000" i="1" dirty="0" smtClean="0"/>
              <a:t> сегодня -</a:t>
            </a:r>
            <a:r>
              <a:rPr lang="en-US" sz="4000" i="1" dirty="0" smtClean="0"/>
              <a:t> </a:t>
            </a:r>
            <a:r>
              <a:rPr lang="ru-RU" sz="4000" i="1" dirty="0" smtClean="0"/>
              <a:t>язык который применяют не только в </a:t>
            </a:r>
            <a:r>
              <a:rPr lang="en-US" sz="4000" i="1" dirty="0" smtClean="0"/>
              <a:t>frontend </a:t>
            </a:r>
            <a:r>
              <a:rPr lang="ru-RU" sz="4000" i="1" dirty="0" smtClean="0"/>
              <a:t>разработке (что традиционно для него), но и на стороне сервера и даже для управления базами данных.</a:t>
            </a:r>
            <a:endParaRPr lang="ru-RU" sz="4000" i="1" dirty="0"/>
          </a:p>
        </p:txBody>
      </p:sp>
    </p:spTree>
    <p:extLst>
      <p:ext uri="{BB962C8B-B14F-4D97-AF65-F5344CB8AC3E}">
        <p14:creationId xmlns:p14="http://schemas.microsoft.com/office/powerpoint/2010/main" val="1816082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JavaScript – </a:t>
            </a:r>
            <a:r>
              <a:rPr lang="ru-RU" sz="7200" dirty="0" smtClean="0"/>
              <a:t>язык программирования</a:t>
            </a:r>
            <a:endParaRPr lang="uk-UA" sz="7200" dirty="0"/>
          </a:p>
        </p:txBody>
      </p:sp>
    </p:spTree>
    <p:extLst>
      <p:ext uri="{BB962C8B-B14F-4D97-AF65-F5344CB8AC3E}">
        <p14:creationId xmlns:p14="http://schemas.microsoft.com/office/powerpoint/2010/main" val="1184394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 noGrp="1"/>
          </p:cNvSpPr>
          <p:nvPr>
            <p:ph type="title"/>
          </p:nvPr>
        </p:nvSpPr>
        <p:spPr>
          <a:xfrm>
            <a:off x="593096" y="2882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defRPr/>
            </a:pPr>
            <a:r>
              <a:rPr lang="ru-RU" b="1" dirty="0"/>
              <a:t>Версии </a:t>
            </a:r>
            <a:r>
              <a:rPr lang="en-US" b="1" dirty="0"/>
              <a:t>JavaScript</a:t>
            </a:r>
            <a:endParaRPr kumimoji="0" lang="uk-UA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8900" y="1537628"/>
            <a:ext cx="6717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JavaScript</a:t>
            </a:r>
            <a:r>
              <a:rPr lang="en-US" sz="2800" i="1" dirty="0"/>
              <a:t> </a:t>
            </a:r>
            <a:r>
              <a:rPr lang="ru-RU" sz="2800" i="1" dirty="0"/>
              <a:t>– реализация языка </a:t>
            </a:r>
            <a:r>
              <a:rPr lang="en-US" sz="2800" b="1" i="1" dirty="0" err="1"/>
              <a:t>ECMAScript</a:t>
            </a:r>
            <a:endParaRPr lang="ru-RU" sz="2800" b="1" i="1" dirty="0"/>
          </a:p>
        </p:txBody>
      </p:sp>
      <p:sp>
        <p:nvSpPr>
          <p:cNvPr id="9" name="TextBox 8"/>
          <p:cNvSpPr txBox="1"/>
          <p:nvPr/>
        </p:nvSpPr>
        <p:spPr>
          <a:xfrm>
            <a:off x="2123728" y="2276872"/>
            <a:ext cx="516833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err="1"/>
              <a:t>ECMAScript</a:t>
            </a:r>
            <a:r>
              <a:rPr lang="en-US" sz="2800" i="1" dirty="0"/>
              <a:t> 3</a:t>
            </a:r>
          </a:p>
          <a:p>
            <a:pPr algn="ctr"/>
            <a:r>
              <a:rPr lang="en-US" sz="2800" i="1" dirty="0" err="1"/>
              <a:t>ECMAScript</a:t>
            </a:r>
            <a:r>
              <a:rPr lang="en-US" sz="2800" i="1" dirty="0"/>
              <a:t> 5</a:t>
            </a:r>
          </a:p>
          <a:p>
            <a:pPr algn="ctr"/>
            <a:r>
              <a:rPr lang="en-US" sz="2800" i="1" dirty="0" err="1"/>
              <a:t>ECMAScript</a:t>
            </a:r>
            <a:r>
              <a:rPr lang="en-US" sz="2800" i="1" dirty="0"/>
              <a:t> 6 =&gt; </a:t>
            </a:r>
            <a:r>
              <a:rPr lang="en-US" sz="2800" i="1" dirty="0" err="1"/>
              <a:t>ECMAScript</a:t>
            </a:r>
            <a:r>
              <a:rPr lang="en-US" sz="2800" i="1" dirty="0"/>
              <a:t> 2015</a:t>
            </a:r>
          </a:p>
          <a:p>
            <a:pPr algn="ctr"/>
            <a:r>
              <a:rPr lang="en-US" sz="2800" i="1" dirty="0"/>
              <a:t>ECMAScript </a:t>
            </a:r>
            <a:r>
              <a:rPr lang="en-US" sz="2800" i="1" dirty="0" smtClean="0"/>
              <a:t>2016</a:t>
            </a:r>
            <a:endParaRPr lang="ru-RU" sz="2800" i="1" dirty="0" smtClean="0"/>
          </a:p>
          <a:p>
            <a:pPr algn="ctr"/>
            <a:r>
              <a:rPr lang="en-US" sz="2800" i="1" dirty="0"/>
              <a:t>ECMAScript </a:t>
            </a:r>
            <a:r>
              <a:rPr lang="en-US" sz="2800" i="1" dirty="0" smtClean="0"/>
              <a:t>201</a:t>
            </a:r>
            <a:r>
              <a:rPr lang="ru-RU" sz="2800" i="1" dirty="0" smtClean="0"/>
              <a:t>7</a:t>
            </a:r>
            <a:r>
              <a:rPr lang="en-US" sz="2800" i="1" dirty="0" smtClean="0"/>
              <a:t> </a:t>
            </a:r>
            <a:endParaRPr lang="en-US" sz="2800" i="1" dirty="0"/>
          </a:p>
          <a:p>
            <a:pPr algn="ctr"/>
            <a:r>
              <a:rPr lang="ru-RU" sz="2800" i="1" dirty="0" smtClean="0"/>
              <a:t>?!?!?!?...</a:t>
            </a:r>
            <a:endParaRPr lang="ru-RU" sz="28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749788" y="5169966"/>
            <a:ext cx="7494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i="1" dirty="0"/>
              <a:t>*</a:t>
            </a:r>
            <a:r>
              <a:rPr lang="en-US" i="1" dirty="0"/>
              <a:t> </a:t>
            </a:r>
            <a:r>
              <a:rPr lang="ru-RU" i="1" dirty="0"/>
              <a:t>Стандарт определяет, что входит в сам языке, но не инфраструктуру где он работает.</a:t>
            </a:r>
            <a:r>
              <a:rPr lang="en-US" i="1" dirty="0"/>
              <a:t> </a:t>
            </a:r>
            <a:r>
              <a:rPr lang="ru-RU" i="1" dirty="0"/>
              <a:t>Инфраструктуру определяет стандарт </a:t>
            </a:r>
            <a:r>
              <a:rPr lang="en-US" i="1" dirty="0"/>
              <a:t>DOM (Document Object Model).</a:t>
            </a:r>
            <a:endParaRPr lang="ru-RU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 noGrp="1"/>
          </p:cNvSpPr>
          <p:nvPr>
            <p:ph type="title"/>
          </p:nvPr>
        </p:nvSpPr>
        <p:spPr>
          <a:xfrm>
            <a:off x="446856" y="332656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lvl="0">
              <a:defRPr/>
            </a:pPr>
            <a:r>
              <a:rPr lang="ru-RU" b="1" dirty="0"/>
              <a:t>Версии </a:t>
            </a:r>
            <a:r>
              <a:rPr lang="en-US" b="1" dirty="0"/>
              <a:t>JavaScript</a:t>
            </a:r>
            <a:endParaRPr kumimoji="0" lang="uk-UA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1136357"/>
            <a:ext cx="85849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600" i="1" dirty="0"/>
              <a:t>Стандарт впереди планеты всей, однако, поддержка….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796606" y="6021288"/>
            <a:ext cx="5727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hlinkClick r:id="rId2"/>
              </a:rPr>
              <a:t>http://kangax.github.io/compat-table/es6/</a:t>
            </a:r>
            <a:endParaRPr lang="ru-RU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988840"/>
            <a:ext cx="8589941" cy="3602966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dirty="0" smtClean="0"/>
              <a:t>Инструменты</a:t>
            </a:r>
          </a:p>
          <a:p>
            <a:pPr algn="ctr"/>
            <a:r>
              <a:rPr lang="ru-RU" sz="4400" i="1" dirty="0" smtClean="0"/>
              <a:t>Которые нам пригодятся</a:t>
            </a:r>
            <a:endParaRPr lang="uk-UA" sz="4400" i="1" dirty="0"/>
          </a:p>
        </p:txBody>
      </p:sp>
    </p:spTree>
    <p:extLst>
      <p:ext uri="{BB962C8B-B14F-4D97-AF65-F5344CB8AC3E}">
        <p14:creationId xmlns:p14="http://schemas.microsoft.com/office/powerpoint/2010/main" val="3206257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 noGrp="1"/>
          </p:cNvSpPr>
          <p:nvPr>
            <p:ph type="title"/>
          </p:nvPr>
        </p:nvSpPr>
        <p:spPr>
          <a:xfrm>
            <a:off x="650304" y="116632"/>
            <a:ext cx="782982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dirty="0"/>
              <a:t>Инструменты: Консоль разработчика</a:t>
            </a:r>
            <a:r>
              <a:rPr lang="en-US" sz="2800" b="1" dirty="0"/>
              <a:t> </a:t>
            </a:r>
            <a:r>
              <a:rPr lang="ru-RU" sz="2800" b="1" dirty="0"/>
              <a:t>в браузере</a:t>
            </a: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3200" b="1" dirty="0"/>
              <a:t> </a:t>
            </a:r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(клавиша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F12</a:t>
            </a:r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kumimoji="0" lang="uk-UA" sz="32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 l="4052" t="10620" r="3315" b="14368"/>
          <a:stretch>
            <a:fillRect/>
          </a:stretch>
        </p:blipFill>
        <p:spPr bwMode="auto">
          <a:xfrm>
            <a:off x="93934" y="1340768"/>
            <a:ext cx="8942562" cy="4270108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39741" y="5765194"/>
            <a:ext cx="8850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i="1" dirty="0"/>
              <a:t>Подробная информация о том, как </a:t>
            </a:r>
            <a:r>
              <a:rPr lang="ru-RU" sz="2000" i="1" dirty="0" err="1"/>
              <a:t>бразуер</a:t>
            </a:r>
            <a:r>
              <a:rPr lang="ru-RU" sz="2000" i="1" dirty="0"/>
              <a:t> «понимаем» созданный вами код.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 noGrp="1"/>
          </p:cNvSpPr>
          <p:nvPr>
            <p:ph type="title"/>
          </p:nvPr>
        </p:nvSpPr>
        <p:spPr>
          <a:xfrm>
            <a:off x="840414" y="116632"/>
            <a:ext cx="74631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/>
              <a:t>Инструменты: Браузер</a:t>
            </a:r>
            <a:r>
              <a:rPr lang="en-US" b="1" dirty="0"/>
              <a:t> Chrome</a:t>
            </a:r>
            <a:endParaRPr kumimoji="0" lang="uk-UA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626" name="Picture 2" descr="http://softoland.ru/components/com_joomgallery/img_originals/_4/_5/google_chrome_21/google_chrome_20111029_147201372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276303"/>
            <a:ext cx="7052717" cy="4305394"/>
          </a:xfrm>
          <a:prstGeom prst="rect">
            <a:avLst/>
          </a:prstGeom>
          <a:noFill/>
        </p:spPr>
      </p:pic>
      <p:pic>
        <p:nvPicPr>
          <p:cNvPr id="26628" name="Picture 4" descr="http://androidp1.ru/wp-content/uploads/2015/11/google-chrome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350" y="2348880"/>
            <a:ext cx="5250954" cy="282177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83568" y="5661248"/>
            <a:ext cx="7560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1" dirty="0"/>
              <a:t>N.B. </a:t>
            </a:r>
            <a:r>
              <a:rPr lang="en-US" i="1" dirty="0"/>
              <a:t>JavaScript </a:t>
            </a:r>
            <a:r>
              <a:rPr lang="ru-RU" i="1" dirty="0"/>
              <a:t>выполняется браузерами, поэтому </a:t>
            </a:r>
            <a:r>
              <a:rPr lang="ru-RU" i="1" dirty="0" err="1"/>
              <a:t>поддерка</a:t>
            </a:r>
            <a:r>
              <a:rPr lang="ru-RU" i="1" dirty="0"/>
              <a:t> тех или иных функций </a:t>
            </a:r>
            <a:r>
              <a:rPr lang="en-US" i="1" dirty="0"/>
              <a:t>JavaScript </a:t>
            </a:r>
            <a:r>
              <a:rPr lang="ru-RU" i="1" dirty="0"/>
              <a:t>зависит от того сделали её поддержку разработчики браузера или нет.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 noGrp="1"/>
          </p:cNvSpPr>
          <p:nvPr>
            <p:ph type="title"/>
          </p:nvPr>
        </p:nvSpPr>
        <p:spPr>
          <a:xfrm>
            <a:off x="840414" y="260648"/>
            <a:ext cx="74631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b="1" dirty="0"/>
              <a:t>Инструменты: </a:t>
            </a:r>
            <a:r>
              <a:rPr lang="en-US" sz="3200" b="1" dirty="0">
                <a:hlinkClick r:id="rId2"/>
              </a:rPr>
              <a:t>http://google.com</a:t>
            </a:r>
            <a:endParaRPr kumimoji="0" lang="uk-UA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7019" y="1628800"/>
            <a:ext cx="7855421" cy="3985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 noGrp="1"/>
          </p:cNvSpPr>
          <p:nvPr>
            <p:ph type="title"/>
          </p:nvPr>
        </p:nvSpPr>
        <p:spPr>
          <a:xfrm>
            <a:off x="840414" y="116632"/>
            <a:ext cx="74631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b="1" dirty="0"/>
              <a:t>Инструменты: </a:t>
            </a:r>
            <a:r>
              <a:rPr lang="en-US" sz="3200" b="1" dirty="0"/>
              <a:t>Notepad</a:t>
            </a:r>
            <a:r>
              <a:rPr lang="en-US" sz="3200" b="1" dirty="0" smtClean="0"/>
              <a:t>++ (</a:t>
            </a:r>
            <a:r>
              <a:rPr lang="ru-RU" sz="3200" b="1" dirty="0" smtClean="0"/>
              <a:t>или другой редактор кода</a:t>
            </a:r>
            <a:r>
              <a:rPr lang="en-US" sz="3200" b="1" dirty="0" smtClean="0"/>
              <a:t>)</a:t>
            </a:r>
            <a:endParaRPr kumimoji="0" lang="uk-UA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4627" y="1507604"/>
            <a:ext cx="6274746" cy="4729708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 noGrp="1"/>
          </p:cNvSpPr>
          <p:nvPr>
            <p:ph type="title"/>
          </p:nvPr>
        </p:nvSpPr>
        <p:spPr>
          <a:xfrm>
            <a:off x="840414" y="125760"/>
            <a:ext cx="74631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b="1" dirty="0"/>
              <a:t>Инструменты: 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b="1" dirty="0" err="1" smtClean="0"/>
              <a:t>JSBin</a:t>
            </a:r>
            <a:r>
              <a:rPr lang="en-US" sz="3200" b="1" dirty="0" smtClean="0"/>
              <a:t> / </a:t>
            </a:r>
            <a:r>
              <a:rPr lang="en-US" sz="3200" b="1" dirty="0" err="1" smtClean="0"/>
              <a:t>JSFiddle</a:t>
            </a:r>
            <a:r>
              <a:rPr lang="en-US" sz="3200" b="1" dirty="0" smtClean="0"/>
              <a:t> / </a:t>
            </a:r>
            <a:r>
              <a:rPr lang="en-US" sz="3200" b="1" dirty="0" err="1" smtClean="0"/>
              <a:t>CodeShare</a:t>
            </a:r>
            <a:endParaRPr kumimoji="0" lang="uk-UA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90" y="1988840"/>
            <a:ext cx="1890342" cy="2232248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323528" y="4293096"/>
            <a:ext cx="24385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hlinkClick r:id="rId3"/>
              </a:rPr>
              <a:t>http://jsbin.com</a:t>
            </a:r>
            <a:r>
              <a:rPr lang="ru-RU" sz="2400" b="1" dirty="0" smtClean="0">
                <a:hlinkClick r:id="rId3"/>
              </a:rPr>
              <a:t>/</a:t>
            </a:r>
            <a:endParaRPr lang="ru-RU" sz="24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059832" y="4293095"/>
            <a:ext cx="2770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smtClean="0">
                <a:hlinkClick r:id="rId4"/>
              </a:rPr>
              <a:t>https://jsfiddle.net/</a:t>
            </a:r>
            <a:endParaRPr lang="en-US" sz="2400" b="1" dirty="0" smtClean="0"/>
          </a:p>
        </p:txBody>
      </p:sp>
      <p:pic>
        <p:nvPicPr>
          <p:cNvPr id="2050" name="Picture 2" descr="http://doc.jsfiddle.net/_downloads/jsfiddle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997" y="2410916"/>
            <a:ext cx="1810172" cy="181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edia.licdn.com/media/AAEAAQAAAAAAAAikAAAAJDI2ZThmMzgzLTBmNjEtNGNhOS1hZWM4LTgyMDNmYzYxY2JiZQ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667" y="3010307"/>
            <a:ext cx="2192710" cy="72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6115867" y="4293095"/>
            <a:ext cx="2958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hlinkClick r:id="rId7"/>
              </a:rPr>
              <a:t>https://codeshare.io</a:t>
            </a:r>
            <a:r>
              <a:rPr lang="ru-RU" sz="2400" b="1" dirty="0" smtClean="0">
                <a:hlinkClick r:id="rId7"/>
              </a:rPr>
              <a:t>/</a:t>
            </a:r>
            <a:endParaRPr lang="ru-RU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762081" y="5921995"/>
            <a:ext cx="4049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 smtClean="0"/>
              <a:t>Онлайн-редакторы кода</a:t>
            </a:r>
            <a:endParaRPr lang="ru-RU" sz="2800" i="1" dirty="0"/>
          </a:p>
        </p:txBody>
      </p:sp>
    </p:spTree>
    <p:extLst>
      <p:ext uri="{BB962C8B-B14F-4D97-AF65-F5344CB8AC3E}">
        <p14:creationId xmlns:p14="http://schemas.microsoft.com/office/powerpoint/2010/main" val="2260854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 noGrp="1"/>
          </p:cNvSpPr>
          <p:nvPr>
            <p:ph type="title"/>
          </p:nvPr>
        </p:nvSpPr>
        <p:spPr>
          <a:xfrm>
            <a:off x="975797" y="125760"/>
            <a:ext cx="74631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b="1" dirty="0"/>
              <a:t>Инструменты:</a:t>
            </a:r>
            <a:r>
              <a:rPr lang="en-US" sz="3200" b="1" dirty="0"/>
              <a:t> </a:t>
            </a:r>
            <a:r>
              <a:rPr lang="ru-RU" sz="3200" b="1" dirty="0"/>
              <a:t>«допустимый» синтаксис</a:t>
            </a:r>
            <a:endParaRPr kumimoji="0" lang="uk-UA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916832"/>
            <a:ext cx="8349216" cy="2672851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</p:spPr>
      </p:pic>
      <p:sp>
        <p:nvSpPr>
          <p:cNvPr id="11" name="Прямоугольник 10"/>
          <p:cNvSpPr/>
          <p:nvPr/>
        </p:nvSpPr>
        <p:spPr>
          <a:xfrm>
            <a:off x="899592" y="1772816"/>
            <a:ext cx="2016224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971600" y="4005064"/>
            <a:ext cx="1944216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38379" y="1124744"/>
            <a:ext cx="7483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b="1" dirty="0"/>
              <a:t>На кого ориентирован курс</a:t>
            </a:r>
          </a:p>
        </p:txBody>
      </p:sp>
      <p:sp>
        <p:nvSpPr>
          <p:cNvPr id="11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2786152"/>
            <a:ext cx="7992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4000" i="1" dirty="0"/>
              <a:t>На тех кто знаком с</a:t>
            </a:r>
            <a:r>
              <a:rPr lang="en-US" sz="4000" i="1" dirty="0"/>
              <a:t> </a:t>
            </a:r>
            <a:r>
              <a:rPr lang="ru-RU" sz="4000" i="1" dirty="0"/>
              <a:t>языками </a:t>
            </a:r>
            <a:r>
              <a:rPr lang="en-US" sz="4000" i="1" dirty="0"/>
              <a:t>HTML</a:t>
            </a:r>
            <a:r>
              <a:rPr lang="ru-RU" sz="4000" i="1" dirty="0"/>
              <a:t> и </a:t>
            </a:r>
            <a:r>
              <a:rPr lang="en-US" sz="4000" i="1" dirty="0"/>
              <a:t>CSS, </a:t>
            </a:r>
            <a:r>
              <a:rPr lang="ru-RU" sz="4000" i="1" dirty="0" smtClean="0"/>
              <a:t>умеет верстать страницы </a:t>
            </a:r>
            <a:r>
              <a:rPr lang="ru-RU" sz="4000" i="1" dirty="0"/>
              <a:t>и знаком с </a:t>
            </a:r>
            <a:r>
              <a:rPr lang="en-US" sz="4000" i="1" dirty="0"/>
              <a:t>Bootstrap’</a:t>
            </a:r>
            <a:r>
              <a:rPr lang="ru-RU" sz="4000" i="1" dirty="0"/>
              <a:t>ом.</a:t>
            </a:r>
          </a:p>
        </p:txBody>
      </p:sp>
    </p:spTree>
    <p:extLst>
      <p:ext uri="{BB962C8B-B14F-4D97-AF65-F5344CB8AC3E}">
        <p14:creationId xmlns:p14="http://schemas.microsoft.com/office/powerpoint/2010/main" val="4185750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 noGrp="1"/>
          </p:cNvSpPr>
          <p:nvPr>
            <p:ph type="title"/>
          </p:nvPr>
        </p:nvSpPr>
        <p:spPr>
          <a:xfrm>
            <a:off x="840414" y="-90264"/>
            <a:ext cx="74631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b="1" dirty="0"/>
              <a:t>Инструменты:</a:t>
            </a:r>
            <a:r>
              <a:rPr lang="en-US" sz="3200" b="1" dirty="0"/>
              <a:t> </a:t>
            </a:r>
            <a:r>
              <a:rPr lang="ru-RU" sz="3200" b="1" dirty="0"/>
              <a:t>служебные функции</a:t>
            </a:r>
            <a:endParaRPr kumimoji="0" lang="uk-UA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18898" b="24803"/>
          <a:stretch>
            <a:fillRect/>
          </a:stretch>
        </p:blipFill>
        <p:spPr bwMode="auto">
          <a:xfrm>
            <a:off x="224036" y="1268759"/>
            <a:ext cx="3771900" cy="1715963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89643" y="1268760"/>
            <a:ext cx="4702837" cy="3456384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</p:spPr>
      </p:pic>
      <p:sp>
        <p:nvSpPr>
          <p:cNvPr id="7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194" y="3204264"/>
            <a:ext cx="2699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rgbClr val="0070C0"/>
                </a:solidFill>
              </a:rPr>
              <a:t>console.log(…);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05118" y="3933055"/>
            <a:ext cx="1609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rgbClr val="0070C0"/>
                </a:solidFill>
              </a:rPr>
              <a:t>alert(…);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8860" y="5622339"/>
            <a:ext cx="7416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i="1" dirty="0"/>
              <a:t>Создаём новый файл в </a:t>
            </a:r>
            <a:r>
              <a:rPr lang="en-US" sz="2400" b="1" i="1" dirty="0"/>
              <a:t>notepad++</a:t>
            </a:r>
            <a:r>
              <a:rPr lang="ru-RU" sz="2400" i="1" dirty="0"/>
              <a:t>, сохраняем файл как </a:t>
            </a:r>
            <a:r>
              <a:rPr lang="en-US" sz="2400" b="1" i="1" dirty="0"/>
              <a:t>test.html</a:t>
            </a:r>
            <a:r>
              <a:rPr lang="ru-RU" sz="2400" i="1" dirty="0"/>
              <a:t>, и запускаем (</a:t>
            </a:r>
            <a:r>
              <a:rPr lang="en-US" sz="2400" b="1" i="1" dirty="0" err="1"/>
              <a:t>Ctrl+Shift+Alt+R</a:t>
            </a:r>
            <a:r>
              <a:rPr lang="ru-RU" sz="2400" i="1" dirty="0"/>
              <a:t>)</a:t>
            </a:r>
            <a:r>
              <a:rPr lang="en-US" sz="2400" i="1" dirty="0"/>
              <a:t>.</a:t>
            </a:r>
            <a:endParaRPr lang="ru-RU" sz="2400" i="1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 noGrp="1"/>
          </p:cNvSpPr>
          <p:nvPr>
            <p:ph type="title"/>
          </p:nvPr>
        </p:nvSpPr>
        <p:spPr>
          <a:xfrm>
            <a:off x="840414" y="-90264"/>
            <a:ext cx="74631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b="1" dirty="0"/>
              <a:t>Инструменты:</a:t>
            </a:r>
            <a:r>
              <a:rPr lang="en-US" sz="3200" b="1" dirty="0"/>
              <a:t> </a:t>
            </a:r>
            <a:r>
              <a:rPr lang="ru-RU" sz="3200" b="1" dirty="0"/>
              <a:t>служебные функции</a:t>
            </a:r>
            <a:endParaRPr kumimoji="0" lang="uk-UA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84168" y="1412776"/>
            <a:ext cx="2064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rgbClr val="0070C0"/>
                </a:solidFill>
              </a:rPr>
              <a:t>prompt(…);</a:t>
            </a:r>
            <a:endParaRPr lang="ru-RU" sz="3200" i="1" dirty="0">
              <a:solidFill>
                <a:srgbClr val="0070C0"/>
              </a:solidFill>
            </a:endParaRPr>
          </a:p>
        </p:txBody>
      </p:sp>
      <p:sp>
        <p:nvSpPr>
          <p:cNvPr id="11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t="21444" b="28145"/>
          <a:stretch>
            <a:fillRect/>
          </a:stretch>
        </p:blipFill>
        <p:spPr bwMode="auto">
          <a:xfrm>
            <a:off x="161156" y="1052736"/>
            <a:ext cx="4914900" cy="1354060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</p:spPr>
      </p:pic>
      <p:grpSp>
        <p:nvGrpSpPr>
          <p:cNvPr id="8" name="Группа 7"/>
          <p:cNvGrpSpPr/>
          <p:nvPr/>
        </p:nvGrpSpPr>
        <p:grpSpPr>
          <a:xfrm>
            <a:off x="2033364" y="2564904"/>
            <a:ext cx="5418956" cy="4018551"/>
            <a:chOff x="2033364" y="2564904"/>
            <a:chExt cx="5418956" cy="4018551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33364" y="2564904"/>
              <a:ext cx="5418956" cy="4018551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miter lim="800000"/>
              <a:headEnd/>
              <a:tailEnd/>
            </a:ln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11760" y="5229200"/>
              <a:ext cx="75247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 noGrp="1"/>
          </p:cNvSpPr>
          <p:nvPr>
            <p:ph type="title"/>
          </p:nvPr>
        </p:nvSpPr>
        <p:spPr>
          <a:xfrm>
            <a:off x="1115616" y="44624"/>
            <a:ext cx="746317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b="1" dirty="0"/>
              <a:t>Инструменты:</a:t>
            </a:r>
            <a:r>
              <a:rPr lang="en-US" sz="3200" b="1" dirty="0"/>
              <a:t> </a:t>
            </a:r>
            <a:r>
              <a:rPr lang="ru-RU" sz="3200" b="1" dirty="0"/>
              <a:t>служебные функции</a:t>
            </a:r>
            <a:endParaRPr kumimoji="0" lang="uk-UA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08104" y="1340768"/>
            <a:ext cx="2104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rgbClr val="0070C0"/>
                </a:solidFill>
              </a:rPr>
              <a:t>confirm(…);</a:t>
            </a:r>
            <a:endParaRPr lang="ru-RU" sz="3200" i="1" dirty="0">
              <a:solidFill>
                <a:srgbClr val="0070C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t="22784" b="26805"/>
          <a:stretch>
            <a:fillRect/>
          </a:stretch>
        </p:blipFill>
        <p:spPr bwMode="auto">
          <a:xfrm>
            <a:off x="158874" y="980728"/>
            <a:ext cx="4629150" cy="1354055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81468" y="2636912"/>
            <a:ext cx="5298844" cy="386104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</p:spPr>
      </p:pic>
      <p:sp>
        <p:nvSpPr>
          <p:cNvPr id="10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34469" y="5264249"/>
            <a:ext cx="1133475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dirty="0" smtClean="0"/>
              <a:t>Так о </a:t>
            </a:r>
            <a:r>
              <a:rPr lang="ru-RU" sz="8000" dirty="0"/>
              <a:t>чём курс?</a:t>
            </a:r>
            <a:endParaRPr lang="uk-UA" sz="8000" dirty="0"/>
          </a:p>
        </p:txBody>
      </p:sp>
    </p:spTree>
    <p:extLst>
      <p:ext uri="{BB962C8B-B14F-4D97-AF65-F5344CB8AC3E}">
        <p14:creationId xmlns:p14="http://schemas.microsoft.com/office/powerpoint/2010/main" val="19607971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548680"/>
            <a:ext cx="7704856" cy="129266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600" b="1" i="1" dirty="0"/>
              <a:t>JavaScript</a:t>
            </a:r>
            <a:r>
              <a:rPr lang="en-US" sz="2600" i="1" dirty="0"/>
              <a:t> – </a:t>
            </a:r>
            <a:r>
              <a:rPr lang="ru-RU" sz="2600" i="1" dirty="0"/>
              <a:t>язык программирования (в отличии от </a:t>
            </a:r>
            <a:r>
              <a:rPr lang="en-US" sz="2600" b="1" i="1" dirty="0"/>
              <a:t>HTML</a:t>
            </a:r>
            <a:r>
              <a:rPr lang="en-US" sz="2600" i="1" dirty="0"/>
              <a:t> </a:t>
            </a:r>
            <a:r>
              <a:rPr lang="ru-RU" sz="2600" i="1" dirty="0"/>
              <a:t>и </a:t>
            </a:r>
            <a:r>
              <a:rPr lang="en-US" sz="2600" b="1" i="1" dirty="0"/>
              <a:t>CSS</a:t>
            </a:r>
            <a:r>
              <a:rPr lang="ru-RU" sz="2600" b="1" i="1" dirty="0"/>
              <a:t>),</a:t>
            </a:r>
            <a:r>
              <a:rPr lang="ru-RU" sz="2600" i="1" dirty="0"/>
              <a:t> поэтому фундамент нашего курса – основы программирования на базе языка </a:t>
            </a:r>
            <a:r>
              <a:rPr lang="en-US" sz="2600" b="1" i="1" dirty="0"/>
              <a:t>JavaScript</a:t>
            </a:r>
            <a:r>
              <a:rPr lang="ru-RU" sz="2600" i="1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3568" y="1988840"/>
            <a:ext cx="7704856" cy="169277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2600" i="1" dirty="0"/>
              <a:t>У </a:t>
            </a:r>
            <a:r>
              <a:rPr lang="en-US" sz="2600" b="1" i="1" dirty="0"/>
              <a:t>JavaScript</a:t>
            </a:r>
            <a:r>
              <a:rPr lang="en-US" sz="2600" i="1" dirty="0"/>
              <a:t> </a:t>
            </a:r>
            <a:r>
              <a:rPr lang="ru-RU" sz="2600" i="1" dirty="0"/>
              <a:t>не обычная сфера применения - он работает в браузере и «управляет»</a:t>
            </a:r>
            <a:r>
              <a:rPr lang="en-US" sz="2600" i="1" dirty="0"/>
              <a:t> HTML-</a:t>
            </a:r>
            <a:r>
              <a:rPr lang="ru-RU" sz="2600" i="1" dirty="0"/>
              <a:t>документом. Как это происходит – также часть нашего курса.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3568" y="3896469"/>
            <a:ext cx="7704856" cy="2092881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600" b="1" i="1" dirty="0"/>
              <a:t>JavaScript</a:t>
            </a:r>
            <a:r>
              <a:rPr lang="en-US" sz="2600" i="1" dirty="0"/>
              <a:t> – </a:t>
            </a:r>
            <a:r>
              <a:rPr lang="ru-RU" sz="2600" i="1" dirty="0"/>
              <a:t>инструмент для решения задач, поэтому в третей части нашего курса мы поговорим о </a:t>
            </a:r>
            <a:r>
              <a:rPr lang="ru-RU" sz="2600" b="1" i="1" dirty="0"/>
              <a:t>практиках </a:t>
            </a:r>
            <a:r>
              <a:rPr lang="ru-RU" sz="2600" i="1" dirty="0"/>
              <a:t>его применения при решение задач возникающих перед веб-разработчиком.</a:t>
            </a:r>
          </a:p>
        </p:txBody>
      </p:sp>
    </p:spTree>
    <p:extLst>
      <p:ext uri="{BB962C8B-B14F-4D97-AF65-F5344CB8AC3E}">
        <p14:creationId xmlns:p14="http://schemas.microsoft.com/office/powerpoint/2010/main" val="26490933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5596" y="1124744"/>
            <a:ext cx="7272808" cy="120032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2400" b="1" i="1" dirty="0"/>
              <a:t>Базовый </a:t>
            </a:r>
            <a:r>
              <a:rPr lang="en-US" sz="2400" b="1" i="1" dirty="0"/>
              <a:t>JavaScript</a:t>
            </a:r>
            <a:r>
              <a:rPr lang="ru-RU" sz="2400" b="1" i="1" dirty="0"/>
              <a:t>. </a:t>
            </a:r>
            <a:r>
              <a:rPr lang="ru-RU" sz="2400" i="1" dirty="0"/>
              <a:t>Основы программирования. Базовые концепции. </a:t>
            </a:r>
            <a:r>
              <a:rPr lang="en-US" sz="2400" i="1" dirty="0" smtClean="0"/>
              <a:t>JavaScript </a:t>
            </a:r>
            <a:r>
              <a:rPr lang="ru-RU" sz="2400" i="1" dirty="0"/>
              <a:t>как язык программирования.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5596" y="2564904"/>
            <a:ext cx="7272808" cy="156966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2400" b="1" i="1" dirty="0"/>
              <a:t>Клиентский </a:t>
            </a:r>
            <a:r>
              <a:rPr lang="en-US" sz="2400" b="1" i="1" dirty="0"/>
              <a:t>JavaScript</a:t>
            </a:r>
            <a:r>
              <a:rPr lang="ru-RU" sz="2400" b="1" i="1" dirty="0"/>
              <a:t>. </a:t>
            </a:r>
            <a:r>
              <a:rPr lang="en-US" sz="2400" i="1" dirty="0"/>
              <a:t>JavaScript</a:t>
            </a:r>
            <a:r>
              <a:rPr lang="en-US" sz="2400" b="1" i="1" dirty="0"/>
              <a:t> </a:t>
            </a:r>
            <a:r>
              <a:rPr lang="ru-RU" sz="2400" i="1" dirty="0"/>
              <a:t> в</a:t>
            </a:r>
            <a:r>
              <a:rPr lang="ru-RU" sz="2400" b="1" i="1" dirty="0"/>
              <a:t> </a:t>
            </a:r>
            <a:r>
              <a:rPr lang="ru-RU" sz="2400" i="1" dirty="0"/>
              <a:t>браузере. Инфраструктура браузера</a:t>
            </a:r>
            <a:r>
              <a:rPr lang="en-US" sz="2400" i="1" dirty="0"/>
              <a:t>. </a:t>
            </a:r>
            <a:r>
              <a:rPr lang="ru-RU" sz="2400" i="1" dirty="0"/>
              <a:t>Объектная модель документа (</a:t>
            </a:r>
            <a:r>
              <a:rPr lang="en-US" sz="2400" i="1" dirty="0"/>
              <a:t>DOM</a:t>
            </a:r>
            <a:r>
              <a:rPr lang="ru-RU" sz="2400" i="1" dirty="0"/>
              <a:t>)</a:t>
            </a:r>
            <a:r>
              <a:rPr lang="en-US" sz="2400" i="1" dirty="0"/>
              <a:t>, </a:t>
            </a:r>
            <a:r>
              <a:rPr lang="ru-RU" sz="2400" i="1" dirty="0"/>
              <a:t>событийная модель,</a:t>
            </a:r>
            <a:r>
              <a:rPr lang="en-US" sz="2400" i="1" dirty="0"/>
              <a:t> </a:t>
            </a:r>
            <a:r>
              <a:rPr lang="en-US" sz="2400" i="1" dirty="0" smtClean="0"/>
              <a:t>AJAX</a:t>
            </a:r>
            <a:r>
              <a:rPr lang="ru-RU" sz="2400" i="1" dirty="0" smtClean="0"/>
              <a:t>, работа  с</a:t>
            </a:r>
            <a:r>
              <a:rPr lang="en-US" sz="2400" i="1" dirty="0"/>
              <a:t> </a:t>
            </a:r>
            <a:r>
              <a:rPr lang="en-US" sz="2400" i="1" dirty="0" smtClean="0"/>
              <a:t>Web API</a:t>
            </a:r>
            <a:r>
              <a:rPr lang="ru-RU" sz="2400" i="1" dirty="0" smtClean="0"/>
              <a:t> </a:t>
            </a:r>
            <a:r>
              <a:rPr lang="ru-RU" sz="2400" i="1" dirty="0"/>
              <a:t>и др.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5596" y="4379620"/>
            <a:ext cx="7272808" cy="156966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2400" b="1" i="1" dirty="0"/>
              <a:t>Технологии на базе </a:t>
            </a:r>
            <a:r>
              <a:rPr lang="en-US" sz="2400" b="1" i="1" dirty="0"/>
              <a:t>JavaScript</a:t>
            </a:r>
            <a:r>
              <a:rPr lang="ru-RU" sz="2400" b="1" i="1" dirty="0"/>
              <a:t>. </a:t>
            </a:r>
            <a:r>
              <a:rPr lang="en-US" sz="2400" i="1" dirty="0"/>
              <a:t>JavaScript </a:t>
            </a:r>
            <a:r>
              <a:rPr lang="ru-RU" sz="2400" i="1" dirty="0"/>
              <a:t>библиотеки и </a:t>
            </a:r>
            <a:r>
              <a:rPr lang="ru-RU" sz="2400" i="1" dirty="0" err="1"/>
              <a:t>фреймворки</a:t>
            </a:r>
            <a:r>
              <a:rPr lang="ru-RU" sz="2400" i="1" dirty="0"/>
              <a:t> (</a:t>
            </a:r>
            <a:r>
              <a:rPr lang="en-US" sz="2400" i="1" dirty="0" err="1"/>
              <a:t>jQuery</a:t>
            </a:r>
            <a:r>
              <a:rPr lang="en-US" sz="2400" i="1" dirty="0"/>
              <a:t>, </a:t>
            </a:r>
            <a:r>
              <a:rPr lang="en-US" sz="2400" i="1" dirty="0" err="1"/>
              <a:t>AngularJS</a:t>
            </a:r>
            <a:r>
              <a:rPr lang="en-US" sz="2400" i="1" dirty="0"/>
              <a:t>).</a:t>
            </a:r>
            <a:r>
              <a:rPr lang="ru-RU" sz="2400" i="1" dirty="0"/>
              <a:t> </a:t>
            </a:r>
            <a:r>
              <a:rPr lang="en-US" sz="2400" i="1" dirty="0"/>
              <a:t>JavaScript </a:t>
            </a:r>
            <a:r>
              <a:rPr lang="ru-RU" sz="2400" i="1" dirty="0"/>
              <a:t>на стороне сервера</a:t>
            </a:r>
            <a:r>
              <a:rPr lang="en-US" sz="2400" i="1" dirty="0"/>
              <a:t>/back-end</a:t>
            </a:r>
            <a:r>
              <a:rPr lang="ru-RU" sz="2400" i="1" dirty="0"/>
              <a:t> (</a:t>
            </a:r>
            <a:r>
              <a:rPr lang="en-US" sz="2400" i="1" dirty="0"/>
              <a:t>Node.js</a:t>
            </a:r>
            <a:r>
              <a:rPr lang="ru-RU" sz="2400" i="1" dirty="0" smtClean="0"/>
              <a:t>)</a:t>
            </a:r>
            <a:r>
              <a:rPr lang="en-US" sz="2400" i="1" dirty="0" smtClean="0"/>
              <a:t>.</a:t>
            </a:r>
            <a:r>
              <a:rPr lang="ru-RU" sz="2400" i="1" dirty="0" smtClean="0"/>
              <a:t> Хранённые данных </a:t>
            </a:r>
            <a:r>
              <a:rPr lang="en-US" sz="2400" i="1" dirty="0" smtClean="0"/>
              <a:t>(MongoDB, </a:t>
            </a:r>
            <a:r>
              <a:rPr lang="en-US" sz="2400" i="1" dirty="0" err="1" smtClean="0"/>
              <a:t>BaaS</a:t>
            </a:r>
            <a:r>
              <a:rPr lang="en-US" sz="2400" i="1" dirty="0" smtClean="0"/>
              <a:t>) </a:t>
            </a:r>
            <a:endParaRPr lang="ru-RU" sz="24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2118316" y="188640"/>
            <a:ext cx="49073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/>
              <a:t>А если конкретнее:</a:t>
            </a:r>
          </a:p>
        </p:txBody>
      </p:sp>
      <p:sp>
        <p:nvSpPr>
          <p:cNvPr id="11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296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195736" y="188640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 smtClean="0"/>
              <a:t>План нашего курса</a:t>
            </a:r>
            <a:endParaRPr lang="ru-RU" sz="4400" b="1" dirty="0"/>
          </a:p>
        </p:txBody>
      </p:sp>
      <p:sp>
        <p:nvSpPr>
          <p:cNvPr id="11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Picture 6" descr="http://www.wonderful-css.biz/img/JavaScrip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1923679" cy="1923679"/>
          </a:xfrm>
          <a:prstGeom prst="rect">
            <a:avLst/>
          </a:prstGeom>
          <a:noFill/>
        </p:spPr>
      </p:pic>
      <p:sp>
        <p:nvSpPr>
          <p:cNvPr id="14" name="Стрелка вправо 13"/>
          <p:cNvSpPr/>
          <p:nvPr/>
        </p:nvSpPr>
        <p:spPr>
          <a:xfrm>
            <a:off x="2319215" y="2044671"/>
            <a:ext cx="531454" cy="682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Picture 2" descr="https://d30y9cdsu7xlg0.cloudfront.net/png/311718-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303" y="157983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Стрелка вправо 15"/>
          <p:cNvSpPr/>
          <p:nvPr/>
        </p:nvSpPr>
        <p:spPr>
          <a:xfrm>
            <a:off x="5271543" y="2019436"/>
            <a:ext cx="531454" cy="682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2652578" y="3338139"/>
            <a:ext cx="319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ECMAScript-5/2015/2016</a:t>
            </a:r>
            <a:r>
              <a:rPr lang="ru-RU" b="1" dirty="0" smtClean="0"/>
              <a:t>/2017</a:t>
            </a:r>
            <a:endParaRPr lang="ru-RU" b="1" dirty="0"/>
          </a:p>
        </p:txBody>
      </p:sp>
      <p:pic>
        <p:nvPicPr>
          <p:cNvPr id="1032" name="Picture 8" descr="https://lh3.googleusercontent.com/nYhPnY2I-e9rpqnid9u9aAODz4C04OycEGxqHG5vxFnA35OGmLMrrUmhM9eaHKJ7liB-=w3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980728"/>
            <a:ext cx="1296145" cy="129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kursor.kiev.ua/programs/web/html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894" y="2355721"/>
            <a:ext cx="2667844" cy="163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d1067y8t86k9le.cloudfront.net/wp-content/uploads/2016/04/22150642/angular_j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872830"/>
            <a:ext cx="2454920" cy="138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 descr="https://camo.githubusercontent.com/02ed3f6695f288aedec24c2a329c667281efef5f/687474703a2f2f707265636973696f6e2d736f6674776172652e636f6d2f77702d636f6e74656e742f75706c6f6164732f323031342f30342f6a5175726572792e67696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539" y="4705095"/>
            <a:ext cx="1332036" cy="133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Стрелка вправо 23"/>
          <p:cNvSpPr/>
          <p:nvPr/>
        </p:nvSpPr>
        <p:spPr>
          <a:xfrm rot="7596150">
            <a:off x="5735168" y="3997597"/>
            <a:ext cx="531454" cy="682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трелка вправо 24"/>
          <p:cNvSpPr/>
          <p:nvPr/>
        </p:nvSpPr>
        <p:spPr>
          <a:xfrm rot="5400000">
            <a:off x="7696562" y="4029627"/>
            <a:ext cx="531454" cy="682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017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Заголовок 1"/>
          <p:cNvSpPr txBox="1">
            <a:spLocks noGrp="1"/>
          </p:cNvSpPr>
          <p:nvPr>
            <p:ph type="title"/>
          </p:nvPr>
        </p:nvSpPr>
        <p:spPr>
          <a:xfrm>
            <a:off x="865686" y="260648"/>
            <a:ext cx="74631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 smtClean="0"/>
              <a:t>ОДНАКО!!!</a:t>
            </a:r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8860" y="5622339"/>
            <a:ext cx="7416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i="1" dirty="0"/>
              <a:t>Чистый </a:t>
            </a:r>
            <a:r>
              <a:rPr lang="en-US" sz="2400" i="1" dirty="0"/>
              <a:t>JS </a:t>
            </a:r>
            <a:r>
              <a:rPr lang="ru-RU" sz="2400" i="1" dirty="0"/>
              <a:t>позволяет сделать всё то, что предлагают </a:t>
            </a:r>
            <a:r>
              <a:rPr lang="en-US" sz="2400" i="1" dirty="0"/>
              <a:t>JS-</a:t>
            </a:r>
            <a:r>
              <a:rPr lang="ru-RU" sz="2400" i="1" dirty="0"/>
              <a:t>библиотеки/фреймворки.</a:t>
            </a:r>
          </a:p>
        </p:txBody>
      </p:sp>
      <p:pic>
        <p:nvPicPr>
          <p:cNvPr id="2" name="Picture 2" descr="Картинки по запросу вес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397" y="1196752"/>
            <a:ext cx="3333750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9/99/Unofficial_JavaScript_logo_2.svg/480px-Unofficial_JavaScript_logo_2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36912"/>
            <a:ext cx="1565920" cy="156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bitstorm.org/edwin/jquery-presentatie/pix/jquery_logo_color_onwhi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343" y="1628800"/>
            <a:ext cx="1705000" cy="4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angularjs.org/img/AngularJS-lar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828" y="2348880"/>
            <a:ext cx="1752030" cy="49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react-etc.net/files/2016-07/logo-578x27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007" y="3007221"/>
            <a:ext cx="1673672" cy="78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6230" y="3993290"/>
            <a:ext cx="1353226" cy="112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63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195736" y="188640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 smtClean="0"/>
              <a:t>План нашего курса</a:t>
            </a:r>
            <a:endParaRPr lang="ru-RU" sz="4400" b="1" dirty="0"/>
          </a:p>
        </p:txBody>
      </p:sp>
      <p:sp>
        <p:nvSpPr>
          <p:cNvPr id="11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Picture 6" descr="http://www.wonderful-css.biz/img/JavaScrip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24744"/>
            <a:ext cx="1923679" cy="1923679"/>
          </a:xfrm>
          <a:prstGeom prst="rect">
            <a:avLst/>
          </a:prstGeom>
          <a:noFill/>
        </p:spPr>
      </p:pic>
      <p:sp>
        <p:nvSpPr>
          <p:cNvPr id="14" name="Стрелка вправо 13"/>
          <p:cNvSpPr/>
          <p:nvPr/>
        </p:nvSpPr>
        <p:spPr>
          <a:xfrm>
            <a:off x="2319215" y="1608263"/>
            <a:ext cx="531454" cy="682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https://upload.wikimedia.org/wikipedia/commons/thumb/a/a1/AJAX_logo_by_gengns.svg/1200px-AJAX_logo_by_gengns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697" y="1366170"/>
            <a:ext cx="2029512" cy="97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edia.licdn.com/mpr/mpr/AAEAAQAAAAAAAAi6AAAAJDZmNGRjMDdhLTFiMTItNDFhZC05ZTdiLTE1ZWQ2ZmM4MmFhY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410" y="1192154"/>
            <a:ext cx="2512552" cy="144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Стрелка вправо 16"/>
          <p:cNvSpPr/>
          <p:nvPr/>
        </p:nvSpPr>
        <p:spPr>
          <a:xfrm>
            <a:off x="5571956" y="1677471"/>
            <a:ext cx="531454" cy="682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Двойная стрелка вверх/вниз 1"/>
          <p:cNvSpPr/>
          <p:nvPr/>
        </p:nvSpPr>
        <p:spPr>
          <a:xfrm rot="2204612">
            <a:off x="6046976" y="2716676"/>
            <a:ext cx="675574" cy="122413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6" name="Picture 8" descr="http://s1.iconbird.com/ico/2013/9/452/w512h3681380476769clou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314" y="2996952"/>
            <a:ext cx="5162918" cy="357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http://android.com.ua/wp-content/uploads/2017/04/Google-Map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554" y="3935721"/>
            <a:ext cx="1382071" cy="103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file.liga.net/upload/iblock/0a5/0a5eb05f11bd403978bc436503f7647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942" y="5157192"/>
            <a:ext cx="1045988" cy="7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www.nl.ua/upload/medialibrary/960/logo-nova-poshta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390" y="10419884"/>
            <a:ext cx="258722" cy="22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www.nl.ua/upload/medialibrary/960/logo-nova-poshta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953" y="4733783"/>
            <a:ext cx="1164512" cy="101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023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195736" y="188640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 smtClean="0"/>
              <a:t>План нашего курса</a:t>
            </a:r>
            <a:endParaRPr lang="ru-RU" sz="4400" b="1" dirty="0"/>
          </a:p>
        </p:txBody>
      </p:sp>
      <p:sp>
        <p:nvSpPr>
          <p:cNvPr id="11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Picture 6" descr="http://www.wonderful-css.biz/img/JavaScrip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645556"/>
            <a:ext cx="1923679" cy="1923679"/>
          </a:xfrm>
          <a:prstGeom prst="rect">
            <a:avLst/>
          </a:prstGeom>
          <a:noFill/>
        </p:spPr>
      </p:pic>
      <p:sp>
        <p:nvSpPr>
          <p:cNvPr id="14" name="Стрелка вправо 13"/>
          <p:cNvSpPr/>
          <p:nvPr/>
        </p:nvSpPr>
        <p:spPr>
          <a:xfrm>
            <a:off x="2319215" y="3129075"/>
            <a:ext cx="531454" cy="682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62" name="Picture 14" descr="https://www.nl.ua/upload/medialibrary/960/logo-nova-posht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390" y="10419884"/>
            <a:ext cx="258722" cy="22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thisdavej.com/wp-content/uploads/2016/02/nodejs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852936"/>
            <a:ext cx="2334966" cy="150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трелка вправо 7"/>
          <p:cNvSpPr/>
          <p:nvPr/>
        </p:nvSpPr>
        <p:spPr>
          <a:xfrm rot="19133817">
            <a:off x="5522875" y="2666814"/>
            <a:ext cx="531454" cy="682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http://i.dell.com/das/xa.ashx/global-site-design%20web/00000000-0000-0000-0000-000000000000/1/SmallPNG?id=Dell/Product_Images/Dell_Client_Products/Desktops/Inspiron_Desktops/Inspiron_24_7459_AIO_Touch/global_spi/desktop-inspiron-24-7459-aio-touch-black-front-generic-relativesize-500-ng.ps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556792"/>
            <a:ext cx="1440160" cy="122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Стрелка вправо 12"/>
          <p:cNvSpPr/>
          <p:nvPr/>
        </p:nvSpPr>
        <p:spPr>
          <a:xfrm rot="2339123">
            <a:off x="5519542" y="3698596"/>
            <a:ext cx="531454" cy="682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Picture 6" descr="http://muristech.com/wp-content/uploads/2014/05/HP-server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13116" y="3693082"/>
            <a:ext cx="1354085" cy="1752303"/>
          </a:xfrm>
          <a:prstGeom prst="rect">
            <a:avLst/>
          </a:prstGeom>
          <a:noFill/>
        </p:spPr>
      </p:pic>
      <p:pic>
        <p:nvPicPr>
          <p:cNvPr id="1028" name="Picture 4" descr="https://cdn4.iconfinder.com/data/icons/web-pages-seo/512/59-5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201" y="3607394"/>
            <a:ext cx="674009" cy="67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cdn4.iconfinder.com/data/icons/web-pages-seo/512/59-5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201" y="4232228"/>
            <a:ext cx="674009" cy="67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cdn4.iconfinder.com/data/icons/web-pages-seo/512/59-5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755" y="4859432"/>
            <a:ext cx="674009" cy="67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610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683568" y="764704"/>
            <a:ext cx="777240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Акценты</a:t>
            </a:r>
            <a:endParaRPr kumimoji="0" lang="uk-UA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688540" y="2492896"/>
            <a:ext cx="5915401" cy="738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ru-RU" sz="4200" b="1" dirty="0"/>
              <a:t>Что является основой</a:t>
            </a:r>
            <a:endParaRPr lang="ru-RU" sz="3600" b="1" i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688540" y="3842464"/>
            <a:ext cx="5915401" cy="7386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92D050"/>
            </a:solidFill>
          </a:ln>
        </p:spPr>
        <p:txBody>
          <a:bodyPr wrap="none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ru-RU" sz="4200" b="1" dirty="0"/>
              <a:t>Понять суть и принципы</a:t>
            </a:r>
          </a:p>
        </p:txBody>
      </p:sp>
    </p:spTree>
    <p:extLst>
      <p:ext uri="{BB962C8B-B14F-4D97-AF65-F5344CB8AC3E}">
        <p14:creationId xmlns:p14="http://schemas.microsoft.com/office/powerpoint/2010/main" val="19070521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195736" y="188640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 smtClean="0"/>
              <a:t>План нашего курса</a:t>
            </a:r>
            <a:endParaRPr lang="ru-RU" sz="4400" b="1" dirty="0"/>
          </a:p>
        </p:txBody>
      </p:sp>
      <p:sp>
        <p:nvSpPr>
          <p:cNvPr id="11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Picture 6" descr="http://www.wonderful-css.biz/img/JavaScrip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836" y="2441425"/>
            <a:ext cx="1923679" cy="1923679"/>
          </a:xfrm>
          <a:prstGeom prst="rect">
            <a:avLst/>
          </a:prstGeom>
          <a:noFill/>
        </p:spPr>
      </p:pic>
      <p:pic>
        <p:nvPicPr>
          <p:cNvPr id="2062" name="Picture 14" descr="https://www.nl.ua/upload/medialibrary/960/logo-nova-posht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390" y="10419884"/>
            <a:ext cx="258722" cy="22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db.cse.ohio-state.edu/images/d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351" y="2807372"/>
            <a:ext cx="1075585" cy="119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Стрелка вправо 17"/>
          <p:cNvSpPr/>
          <p:nvPr/>
        </p:nvSpPr>
        <p:spPr>
          <a:xfrm>
            <a:off x="2842206" y="3062109"/>
            <a:ext cx="531454" cy="682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2" name="Picture 4" descr="https://upload.wikimedia.org/wikipedia/en/thumb/4/45/MongoDB-Logo.svg/640px-MongoDB-Logo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770" y="3035589"/>
            <a:ext cx="2704736" cy="73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Стрелка вправо 13"/>
          <p:cNvSpPr/>
          <p:nvPr/>
        </p:nvSpPr>
        <p:spPr>
          <a:xfrm>
            <a:off x="5136627" y="3062109"/>
            <a:ext cx="531454" cy="682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43501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195736" y="188640"/>
            <a:ext cx="4844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 smtClean="0"/>
              <a:t>План нашего курса</a:t>
            </a:r>
            <a:endParaRPr lang="ru-RU" sz="4400" b="1" dirty="0"/>
          </a:p>
        </p:txBody>
      </p:sp>
      <p:sp>
        <p:nvSpPr>
          <p:cNvPr id="11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Picture 6" descr="http://www.wonderful-css.biz/img/JavaScrip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836" y="2441425"/>
            <a:ext cx="1923679" cy="1923679"/>
          </a:xfrm>
          <a:prstGeom prst="rect">
            <a:avLst/>
          </a:prstGeom>
          <a:noFill/>
        </p:spPr>
      </p:pic>
      <p:pic>
        <p:nvPicPr>
          <p:cNvPr id="2062" name="Picture 14" descr="https://www.nl.ua/upload/medialibrary/960/logo-nova-posht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390" y="10419884"/>
            <a:ext cx="258722" cy="22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Стрелка вправо 17"/>
          <p:cNvSpPr/>
          <p:nvPr/>
        </p:nvSpPr>
        <p:spPr>
          <a:xfrm>
            <a:off x="2842206" y="3062109"/>
            <a:ext cx="531454" cy="682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https://www.spaceflightnowplus.com/wp-content/uploads/2017/11/cryptography-and-network-security-3-63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3" r="1733"/>
          <a:stretch/>
        </p:blipFill>
        <p:spPr bwMode="auto">
          <a:xfrm>
            <a:off x="3852000" y="1743744"/>
            <a:ext cx="4428000" cy="331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837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/>
              <a:t>Где брать информацию?</a:t>
            </a:r>
            <a:endParaRPr lang="uk-UA" sz="7200" dirty="0"/>
          </a:p>
        </p:txBody>
      </p:sp>
    </p:spTree>
    <p:extLst>
      <p:ext uri="{BB962C8B-B14F-4D97-AF65-F5344CB8AC3E}">
        <p14:creationId xmlns:p14="http://schemas.microsoft.com/office/powerpoint/2010/main" val="413056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159732" y="6021288"/>
            <a:ext cx="52013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  <a:hlinkClick r:id="rId2"/>
              </a:rPr>
              <a:t>http://learn.javascript.ru/</a:t>
            </a:r>
            <a:endParaRPr lang="ru-RU" sz="3600" b="1" dirty="0">
              <a:solidFill>
                <a:srgbClr val="0070C0"/>
              </a:solidFill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1988104" y="260648"/>
            <a:ext cx="5544616" cy="6480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JavaScript.ru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8104" y="1320860"/>
            <a:ext cx="5544616" cy="4124364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10" name="Прямоугольник 9"/>
          <p:cNvSpPr/>
          <p:nvPr/>
        </p:nvSpPr>
        <p:spPr>
          <a:xfrm>
            <a:off x="2827383" y="5691445"/>
            <a:ext cx="3866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Современный учебник </a:t>
            </a:r>
            <a:r>
              <a:rPr lang="en-US" sz="2000" b="1" dirty="0"/>
              <a:t>JavaScript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Заголовок 19"/>
          <p:cNvSpPr>
            <a:spLocks noGrp="1"/>
          </p:cNvSpPr>
          <p:nvPr>
            <p:ph type="title"/>
          </p:nvPr>
        </p:nvSpPr>
        <p:spPr>
          <a:xfrm>
            <a:off x="3115134" y="44624"/>
            <a:ext cx="3312368" cy="792088"/>
          </a:xfrm>
        </p:spPr>
        <p:txBody>
          <a:bodyPr>
            <a:normAutofit/>
          </a:bodyPr>
          <a:lstStyle/>
          <a:p>
            <a:r>
              <a:rPr lang="en-US" sz="3600" b="1" dirty="0"/>
              <a:t>W3Schools.com</a:t>
            </a:r>
            <a:endParaRPr lang="uk-UA" sz="3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11560" y="5631631"/>
            <a:ext cx="81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i="1" dirty="0"/>
              <a:t>Удобный «тренажер» по </a:t>
            </a:r>
            <a:r>
              <a:rPr lang="en-US" sz="2400" i="1" dirty="0"/>
              <a:t>JavaScript</a:t>
            </a:r>
            <a:r>
              <a:rPr lang="ru-RU" sz="2400" i="1" dirty="0"/>
              <a:t>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314780" y="6146140"/>
            <a:ext cx="4913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hlinkClick r:id="rId2"/>
              </a:rPr>
              <a:t>http://www.w3schools.com/js/</a:t>
            </a:r>
            <a:endParaRPr lang="ru-RU" sz="2800" b="1" dirty="0"/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764704"/>
            <a:ext cx="5871245" cy="5251465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362274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 noGrp="1"/>
          </p:cNvSpPr>
          <p:nvPr>
            <p:ph type="title"/>
          </p:nvPr>
        </p:nvSpPr>
        <p:spPr>
          <a:xfrm>
            <a:off x="1259632" y="341784"/>
            <a:ext cx="68407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defRPr/>
            </a:pPr>
            <a:r>
              <a:rPr lang="ru-RU" sz="3200" b="1" dirty="0"/>
              <a:t>Майкл </a:t>
            </a:r>
            <a:r>
              <a:rPr lang="ru-RU" sz="3200" b="1" dirty="0" err="1"/>
              <a:t>Моррисон</a:t>
            </a:r>
            <a:r>
              <a:rPr lang="ru-RU" sz="3200" b="1" dirty="0"/>
              <a:t> </a:t>
            </a:r>
            <a:br>
              <a:rPr lang="ru-RU" sz="3200" b="1" dirty="0"/>
            </a:br>
            <a:r>
              <a:rPr lang="ru-RU" sz="3200" b="1" dirty="0"/>
              <a:t>«Изучаем </a:t>
            </a:r>
            <a:r>
              <a:rPr lang="en-US" sz="3200" b="1" dirty="0"/>
              <a:t>J</a:t>
            </a:r>
            <a:r>
              <a:rPr lang="ru-RU" sz="3200" b="1" dirty="0" err="1"/>
              <a:t>avaScript</a:t>
            </a:r>
            <a:r>
              <a:rPr lang="ru-RU" sz="3200" b="1" dirty="0"/>
              <a:t>» </a:t>
            </a:r>
            <a:endParaRPr kumimoji="0" lang="uk-UA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2" descr="http://www.benran.ru/magazin/catalog/img/155564/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1556792"/>
            <a:ext cx="3944618" cy="468052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91680" y="179929"/>
            <a:ext cx="64321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 smtClean="0"/>
              <a:t>Дэвид </a:t>
            </a:r>
            <a:r>
              <a:rPr lang="ru-RU" sz="3200" b="1" dirty="0" err="1" smtClean="0"/>
              <a:t>Флэнаган</a:t>
            </a:r>
            <a:r>
              <a:rPr lang="ru-RU" sz="3200" b="1" dirty="0" smtClean="0"/>
              <a:t> </a:t>
            </a:r>
          </a:p>
          <a:p>
            <a:pPr algn="ctr"/>
            <a:r>
              <a:rPr lang="en-US" sz="3200" b="1" dirty="0" smtClean="0"/>
              <a:t>JavaScript: </a:t>
            </a:r>
            <a:r>
              <a:rPr lang="ru-RU" sz="3200" b="1" dirty="0" smtClean="0"/>
              <a:t>Подробное руководство</a:t>
            </a:r>
            <a:endParaRPr lang="ru-RU" sz="3200" b="1" dirty="0"/>
          </a:p>
        </p:txBody>
      </p:sp>
      <p:pic>
        <p:nvPicPr>
          <p:cNvPr id="3074" name="Picture 2" descr="http://files.books.ru/pic/1814001-1815000/1814274/1600196014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213" y="1484784"/>
            <a:ext cx="3251979" cy="4591794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66474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/>
              <a:t>Не забываем</a:t>
            </a:r>
            <a:endParaRPr lang="uk-UA" sz="8000" dirty="0"/>
          </a:p>
        </p:txBody>
      </p:sp>
    </p:spTree>
    <p:extLst>
      <p:ext uri="{BB962C8B-B14F-4D97-AF65-F5344CB8AC3E}">
        <p14:creationId xmlns:p14="http://schemas.microsoft.com/office/powerpoint/2010/main" val="1186251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32025" y="1196752"/>
            <a:ext cx="61014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accent6">
                    <a:lumMod val="75000"/>
                  </a:schemeClr>
                </a:solidFill>
              </a:rPr>
              <a:t>courses.dp.ua</a:t>
            </a:r>
            <a:endParaRPr lang="ru-RU" sz="8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3088" y="337651"/>
            <a:ext cx="7699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/>
              <a:t>Презентация доступна по адресу: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8368" y="5694347"/>
            <a:ext cx="71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i="1" dirty="0"/>
              <a:t>Группа для вопросов, обсуждений, объявлений</a:t>
            </a:r>
            <a:br>
              <a:rPr lang="ru-RU" sz="2400" i="1" dirty="0"/>
            </a:br>
            <a:r>
              <a:rPr lang="ru-RU" sz="2400" i="1" dirty="0"/>
              <a:t> (и презентации там тоже будут).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6083" y="2746434"/>
            <a:ext cx="6893362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sz="7200" b="1" dirty="0"/>
              <a:t>Ваша группа</a:t>
            </a:r>
            <a:r>
              <a:rPr lang="en-US" sz="7200" b="1" dirty="0"/>
              <a:t>:</a:t>
            </a:r>
            <a:r>
              <a:rPr lang="ru-RU" sz="7200" b="1" dirty="0"/>
              <a:t> </a:t>
            </a:r>
            <a:r>
              <a:rPr lang="en-US" sz="7200" b="1" dirty="0" smtClean="0">
                <a:solidFill>
                  <a:schemeClr val="accent6">
                    <a:lumMod val="75000"/>
                  </a:schemeClr>
                </a:solidFill>
              </a:rPr>
              <a:t>JS</a:t>
            </a:r>
            <a:r>
              <a:rPr lang="ru-RU" sz="7200" b="1" smtClean="0">
                <a:solidFill>
                  <a:schemeClr val="accent6">
                    <a:lumMod val="75000"/>
                  </a:schemeClr>
                </a:solidFill>
              </a:rPr>
              <a:t>6</a:t>
            </a:r>
            <a:endParaRPr lang="ru-RU" sz="7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 descr="https://www.seeklogo.net/wp-content/uploads/2016/09/facebook-icon-preview-1-400x4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946763"/>
            <a:ext cx="1794236" cy="179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283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1547664" y="764704"/>
            <a:ext cx="6120680" cy="894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Кто проводит курс?</a:t>
            </a:r>
            <a:endParaRPr kumimoji="0" lang="uk-UA" sz="4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510544" y="2204864"/>
            <a:ext cx="6264696" cy="1296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20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Анатолий </a:t>
            </a:r>
            <a:r>
              <a:rPr kumimoji="0" lang="ru-RU" sz="20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Кигель</a:t>
            </a:r>
            <a:endParaRPr lang="ru-RU" sz="2000" b="1" i="1" u="sng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1" i="1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  <a:r>
              <a:rPr kumimoji="0" lang="ru-RU" sz="2000" b="1" i="1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12</a:t>
            </a:r>
            <a:r>
              <a:rPr kumimoji="0" lang="ru-RU" sz="2000" b="1" i="1" strike="noStrike" kern="1200" cap="none" spc="0" normalizeH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ru-RU" sz="2000" b="1" i="1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лет в сфере </a:t>
            </a:r>
            <a:r>
              <a:rPr lang="ru-RU" sz="2000" b="1" i="1" dirty="0" err="1"/>
              <a:t>веб-разработки</a:t>
            </a:r>
            <a:r>
              <a:rPr lang="ru-RU" sz="2000" b="1" i="1" dirty="0"/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2000" b="1" i="1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7</a:t>
            </a:r>
            <a:r>
              <a:rPr kumimoji="0" lang="ru-RU" sz="2000" b="1" i="1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лет опыта преподавательской деятельности в НГУ.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000" b="1" i="1" baseline="0" dirty="0"/>
              <a:t>Технический консультант </a:t>
            </a:r>
            <a:r>
              <a:rPr lang="ru-RU" sz="2000" b="1" i="1" baseline="0" dirty="0" err="1"/>
              <a:t>дизайн-студии</a:t>
            </a:r>
            <a:r>
              <a:rPr lang="ru-RU" sz="2000" b="1" i="1" baseline="0" dirty="0"/>
              <a:t> «Свой</a:t>
            </a:r>
            <a:r>
              <a:rPr lang="ru-RU" sz="2000" b="1" i="1" dirty="0"/>
              <a:t> стиль</a:t>
            </a:r>
            <a:r>
              <a:rPr lang="ru-RU" sz="2000" b="1" i="1" baseline="0" dirty="0"/>
              <a:t>».</a:t>
            </a:r>
            <a:r>
              <a:rPr kumimoji="0" lang="ru-RU" sz="2000" b="1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uk-UA" sz="2000" b="1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uk-UA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28912" y="3933056"/>
            <a:ext cx="402796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Ubuntu Light" pitchFamily="34" charset="0"/>
              </a:rPr>
              <a:t>anatoliy.kigel@gmail.com</a:t>
            </a:r>
            <a:endParaRPr lang="uk-UA" sz="2800" b="1" dirty="0">
              <a:solidFill>
                <a:srgbClr val="0070C0"/>
              </a:solidFill>
              <a:latin typeface="Ubuntu Light" pitchFamily="34" charset="0"/>
            </a:endParaRPr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5782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dirty="0"/>
              <a:t>Взаимодействие</a:t>
            </a:r>
            <a:endParaRPr lang="uk-UA" sz="8000" dirty="0"/>
          </a:p>
        </p:txBody>
      </p:sp>
    </p:spTree>
    <p:extLst>
      <p:ext uri="{BB962C8B-B14F-4D97-AF65-F5344CB8AC3E}">
        <p14:creationId xmlns:p14="http://schemas.microsoft.com/office/powerpoint/2010/main" val="3285985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32025" y="1196752"/>
            <a:ext cx="61014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accent6">
                    <a:lumMod val="75000"/>
                  </a:schemeClr>
                </a:solidFill>
              </a:rPr>
              <a:t>courses.dp.ua</a:t>
            </a:r>
            <a:endParaRPr lang="ru-RU" sz="8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3088" y="337651"/>
            <a:ext cx="7699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/>
              <a:t>Презентация доступна по адресу: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8368" y="5694347"/>
            <a:ext cx="71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i="1" dirty="0"/>
              <a:t>Группа для вопросов, обсуждений, объявлений</a:t>
            </a:r>
            <a:br>
              <a:rPr lang="ru-RU" sz="2400" i="1" dirty="0"/>
            </a:br>
            <a:r>
              <a:rPr lang="ru-RU" sz="2400" i="1" dirty="0"/>
              <a:t> (и презентации там тоже будут).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6083" y="2746434"/>
            <a:ext cx="6893362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ru-RU" sz="7200" b="1" dirty="0"/>
              <a:t>Ваша группа</a:t>
            </a:r>
            <a:r>
              <a:rPr lang="en-US" sz="7200" b="1" dirty="0"/>
              <a:t>:</a:t>
            </a:r>
            <a:r>
              <a:rPr lang="ru-RU" sz="7200" b="1" dirty="0"/>
              <a:t> </a:t>
            </a:r>
            <a:r>
              <a:rPr lang="en-US" sz="7200" b="1" dirty="0" smtClean="0">
                <a:solidFill>
                  <a:schemeClr val="accent6">
                    <a:lumMod val="75000"/>
                  </a:schemeClr>
                </a:solidFill>
              </a:rPr>
              <a:t>JS6</a:t>
            </a:r>
            <a:endParaRPr lang="ru-RU" sz="7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 descr="https://www.seeklogo.net/wp-content/uploads/2016/09/facebook-icon-preview-1-400x4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969247"/>
            <a:ext cx="1827028" cy="182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134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45225" y="980728"/>
            <a:ext cx="79592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 smtClean="0"/>
              <a:t>Хороший вопрос принесёт знания, плохой вопрос добавить путаницу и проблемы.</a:t>
            </a:r>
            <a:endParaRPr lang="ru-RU" sz="3200" i="1" dirty="0"/>
          </a:p>
        </p:txBody>
      </p:sp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31464" y="186608"/>
            <a:ext cx="2702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 smtClean="0"/>
              <a:t>О вопросах</a:t>
            </a:r>
            <a:endParaRPr lang="ru-RU" sz="4000" b="1" dirty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4572000" y="2420888"/>
            <a:ext cx="72008" cy="4032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7544" y="2708920"/>
            <a:ext cx="39604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i="1" dirty="0" smtClean="0"/>
              <a:t>Хороший вопрос </a:t>
            </a:r>
          </a:p>
          <a:p>
            <a:pPr algn="ctr"/>
            <a:endParaRPr lang="ru-RU" sz="2000" b="1" i="1" dirty="0" smtClean="0"/>
          </a:p>
          <a:p>
            <a:pPr algn="just"/>
            <a:r>
              <a:rPr lang="ru-RU" sz="2000" i="1" dirty="0" smtClean="0"/>
              <a:t>У менять есть проблемы с обработкой события </a:t>
            </a:r>
            <a:r>
              <a:rPr lang="en-US" sz="2000" i="1" dirty="0" err="1" smtClean="0"/>
              <a:t>onhappens</a:t>
            </a:r>
            <a:r>
              <a:rPr lang="en-US" sz="2000" i="1" dirty="0" smtClean="0"/>
              <a:t> </a:t>
            </a:r>
            <a:r>
              <a:rPr lang="ru-RU" sz="2000" i="1" dirty="0" smtClean="0"/>
              <a:t>я пишу такой код: </a:t>
            </a:r>
          </a:p>
          <a:p>
            <a:pPr algn="just"/>
            <a:r>
              <a:rPr lang="en-US" sz="16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tag.onhappens</a:t>
            </a:r>
            <a:r>
              <a:rPr lang="en-US" sz="16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function(e){}</a:t>
            </a:r>
          </a:p>
          <a:p>
            <a:pPr algn="just"/>
            <a:r>
              <a:rPr lang="en-US" sz="2000" i="1" dirty="0" smtClean="0"/>
              <a:t>, </a:t>
            </a:r>
            <a:r>
              <a:rPr lang="ru-RU" sz="2000" i="1" dirty="0" smtClean="0"/>
              <a:t>однако при наступлении события этот обработчик не вызывается, в чём может быть причина?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60032" y="2672333"/>
            <a:ext cx="396044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i="1" dirty="0" smtClean="0"/>
              <a:t>Плохой вопрос</a:t>
            </a:r>
          </a:p>
          <a:p>
            <a:pPr algn="ctr"/>
            <a:endParaRPr lang="ru-RU" sz="2000" b="1" i="1" dirty="0" smtClean="0"/>
          </a:p>
          <a:p>
            <a:pPr algn="just"/>
            <a:r>
              <a:rPr lang="ru-RU" sz="2000" i="1" dirty="0" smtClean="0"/>
              <a:t>Я там </a:t>
            </a:r>
            <a:r>
              <a:rPr lang="ru-RU" sz="2000" i="1" smtClean="0"/>
              <a:t>сбросил страницу, </a:t>
            </a:r>
            <a:r>
              <a:rPr lang="ru-RU" sz="2000" i="1" dirty="0" smtClean="0"/>
              <a:t>он чёта не работает, гляньте и поправьте там, чтобы работал.</a:t>
            </a:r>
          </a:p>
        </p:txBody>
      </p:sp>
    </p:spTree>
    <p:extLst>
      <p:ext uri="{BB962C8B-B14F-4D97-AF65-F5344CB8AC3E}">
        <p14:creationId xmlns:p14="http://schemas.microsoft.com/office/powerpoint/2010/main" val="34272447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4482</TotalTime>
  <Words>1296</Words>
  <Application>Microsoft Office PowerPoint</Application>
  <PresentationFormat>Экран (4:3)</PresentationFormat>
  <Paragraphs>208</Paragraphs>
  <Slides>58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58</vt:i4>
      </vt:variant>
    </vt:vector>
  </HeadingPairs>
  <TitlesOfParts>
    <vt:vector size="63" baseType="lpstr">
      <vt:lpstr>Arial</vt:lpstr>
      <vt:lpstr>Calibri</vt:lpstr>
      <vt:lpstr>Courier New</vt:lpstr>
      <vt:lpstr>Ubuntu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HTML + CSS + JavaScript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Задачи JavaScript?</vt:lpstr>
      <vt:lpstr>Задачи JavaScript?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Версии JavaScript</vt:lpstr>
      <vt:lpstr>Версии JavaScript</vt:lpstr>
      <vt:lpstr>Презентация PowerPoint</vt:lpstr>
      <vt:lpstr>Инструменты: Консоль разработчика в браузере  (клавиша F12)</vt:lpstr>
      <vt:lpstr>Инструменты: Браузер Chrome</vt:lpstr>
      <vt:lpstr>Инструменты: http://google.com</vt:lpstr>
      <vt:lpstr>Инструменты: Notepad++ (или другой редактор кода)</vt:lpstr>
      <vt:lpstr>Инструменты:  JSBin / JSFiddle / CodeShare</vt:lpstr>
      <vt:lpstr>Инструменты: «допустимый» синтаксис</vt:lpstr>
      <vt:lpstr>Инструменты: служебные функции</vt:lpstr>
      <vt:lpstr>Инструменты: служебные функции</vt:lpstr>
      <vt:lpstr>Инструменты: служебные функции</vt:lpstr>
      <vt:lpstr>Презентация PowerPoint</vt:lpstr>
      <vt:lpstr>Презентация PowerPoint</vt:lpstr>
      <vt:lpstr>Презентация PowerPoint</vt:lpstr>
      <vt:lpstr>Презентация PowerPoint</vt:lpstr>
      <vt:lpstr>ОДНАКО!!!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JavaScript.ru</vt:lpstr>
      <vt:lpstr>W3Schools.com</vt:lpstr>
      <vt:lpstr>Майкл Моррисон  «Изучаем JavaScript» 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user</cp:lastModifiedBy>
  <cp:revision>568</cp:revision>
  <dcterms:created xsi:type="dcterms:W3CDTF">2014-11-20T09:08:59Z</dcterms:created>
  <dcterms:modified xsi:type="dcterms:W3CDTF">2018-02-27T13:32:22Z</dcterms:modified>
</cp:coreProperties>
</file>